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74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17775"/>
          </a:xfrm>
        </p:spPr>
        <p:txBody>
          <a:bodyPr/>
          <a:lstStyle/>
          <a:p>
            <a:r>
              <a:rPr lang="en-US"/>
              <a:t>Click to edit Master title style</a:t>
            </a:r>
            <a:endParaRPr lang="en-US" dirty="0"/>
          </a:p>
        </p:txBody>
      </p:sp>
      <p:sp>
        <p:nvSpPr>
          <p:cNvPr id="4" name="Rectangle 4"/>
          <p:cNvSpPr>
            <a:spLocks noGrp="1" noChangeArrowheads="1"/>
          </p:cNvSpPr>
          <p:nvPr>
            <p:ph type="dt" sz="half" idx="10"/>
          </p:nvPr>
        </p:nvSpPr>
        <p:spPr>
          <a:ln/>
        </p:spPr>
        <p:txBody>
          <a:bodyPr/>
          <a:lstStyle>
            <a:lvl1pPr>
              <a:defRPr/>
            </a:lvl1pPr>
          </a:lstStyle>
          <a:p>
            <a:fld id="{B15997E3-8151-4046-9719-75448A03CCC8}" type="datetimeFigureOut">
              <a:rPr lang="en-US" smtClean="0"/>
              <a:t>9/14/2021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56656B80-2832-4DB9-9C07-269BE3AF6C8E}" type="slidenum">
              <a:rPr lang="en-US" smtClean="0"/>
              <a:t>‹#›</a:t>
            </a:fld>
            <a:endParaRPr lang="en-US"/>
          </a:p>
        </p:txBody>
      </p:sp>
    </p:spTree>
    <p:extLst>
      <p:ext uri="{BB962C8B-B14F-4D97-AF65-F5344CB8AC3E}">
        <p14:creationId xmlns:p14="http://schemas.microsoft.com/office/powerpoint/2010/main" val="246376333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Rectangle 4"/>
          <p:cNvSpPr>
            <a:spLocks noGrp="1" noChangeArrowheads="1"/>
          </p:cNvSpPr>
          <p:nvPr>
            <p:ph type="dt" sz="half" idx="10"/>
          </p:nvPr>
        </p:nvSpPr>
        <p:spPr>
          <a:ln/>
        </p:spPr>
        <p:txBody>
          <a:bodyPr/>
          <a:lstStyle>
            <a:lvl1pPr>
              <a:defRPr/>
            </a:lvl1pPr>
          </a:lstStyle>
          <a:p>
            <a:fld id="{B15997E3-8151-4046-9719-75448A03CCC8}" type="datetimeFigureOut">
              <a:rPr lang="en-US" smtClean="0"/>
              <a:t>9/14/2021</a:t>
            </a:fld>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Slide Number Placeholder 3"/>
          <p:cNvSpPr>
            <a:spLocks noGrp="1"/>
          </p:cNvSpPr>
          <p:nvPr>
            <p:ph type="sldNum" sz="quarter" idx="12"/>
          </p:nvPr>
        </p:nvSpPr>
        <p:spPr>
          <a:ln/>
        </p:spPr>
        <p:txBody>
          <a:bodyPr/>
          <a:lstStyle>
            <a:lvl1pPr>
              <a:defRPr/>
            </a:lvl1pPr>
          </a:lstStyle>
          <a:p>
            <a:fld id="{56656B80-2832-4DB9-9C07-269BE3AF6C8E}" type="slidenum">
              <a:rPr lang="en-US" smtClean="0"/>
              <a:t>‹#›</a:t>
            </a:fld>
            <a:endParaRPr lang="en-US"/>
          </a:p>
        </p:txBody>
      </p:sp>
    </p:spTree>
    <p:extLst>
      <p:ext uri="{BB962C8B-B14F-4D97-AF65-F5344CB8AC3E}">
        <p14:creationId xmlns:p14="http://schemas.microsoft.com/office/powerpoint/2010/main" val="348958901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fld id="{B15997E3-8151-4046-9719-75448A03CCC8}" type="datetimeFigureOut">
              <a:rPr lang="en-US" smtClean="0"/>
              <a:t>9/14/2021</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Slide Number Placeholder 3"/>
          <p:cNvSpPr>
            <a:spLocks noGrp="1"/>
          </p:cNvSpPr>
          <p:nvPr>
            <p:ph type="sldNum" sz="quarter" idx="12"/>
          </p:nvPr>
        </p:nvSpPr>
        <p:spPr>
          <a:ln/>
        </p:spPr>
        <p:txBody>
          <a:bodyPr/>
          <a:lstStyle>
            <a:lvl1pPr>
              <a:defRPr/>
            </a:lvl1pPr>
          </a:lstStyle>
          <a:p>
            <a:fld id="{56656B80-2832-4DB9-9C07-269BE3AF6C8E}" type="slidenum">
              <a:rPr lang="en-US" smtClean="0"/>
              <a:t>‹#›</a:t>
            </a:fld>
            <a:endParaRPr lang="en-US"/>
          </a:p>
        </p:txBody>
      </p:sp>
    </p:spTree>
    <p:extLst>
      <p:ext uri="{BB962C8B-B14F-4D97-AF65-F5344CB8AC3E}">
        <p14:creationId xmlns:p14="http://schemas.microsoft.com/office/powerpoint/2010/main" val="621648853"/>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mtClean="0"/>
            </a:lvl1pPr>
          </a:lstStyle>
          <a:p>
            <a:fld id="{B15997E3-8151-4046-9719-75448A03CCC8}" type="datetimeFigureOut">
              <a:rPr lang="en-US" smtClean="0"/>
              <a:t>9/14/2021</a:t>
            </a:fld>
            <a:endParaRPr lang="en-US"/>
          </a:p>
        </p:txBody>
      </p:sp>
      <p:sp>
        <p:nvSpPr>
          <p:cNvPr id="3" name="Rectangle 5"/>
          <p:cNvSpPr>
            <a:spLocks noGrp="1" noChangeArrowheads="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a:xfrm>
            <a:off x="6934200" y="6245225"/>
            <a:ext cx="2133600" cy="476250"/>
          </a:xfrm>
        </p:spPr>
        <p:txBody>
          <a:bodyPr/>
          <a:lstStyle>
            <a:lvl1pPr>
              <a:defRPr/>
            </a:lvl1pPr>
          </a:lstStyle>
          <a:p>
            <a:fld id="{56656B80-2832-4DB9-9C07-269BE3AF6C8E}" type="slidenum">
              <a:rPr lang="en-US" smtClean="0"/>
              <a:t>‹#›</a:t>
            </a:fld>
            <a:endParaRPr lang="en-US"/>
          </a:p>
        </p:txBody>
      </p:sp>
    </p:spTree>
    <p:extLst>
      <p:ext uri="{BB962C8B-B14F-4D97-AF65-F5344CB8AC3E}">
        <p14:creationId xmlns:p14="http://schemas.microsoft.com/office/powerpoint/2010/main" val="2646957629"/>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15997E3-8151-4046-9719-75448A03CCC8}" type="datetimeFigureOut">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56656B80-2832-4DB9-9C07-269BE3AF6C8E}" type="slidenum">
              <a:rPr lang="en-US" smtClean="0"/>
              <a:t>‹#›</a:t>
            </a:fld>
            <a:endParaRPr lang="en-US"/>
          </a:p>
        </p:txBody>
      </p:sp>
    </p:spTree>
    <p:extLst>
      <p:ext uri="{BB962C8B-B14F-4D97-AF65-F5344CB8AC3E}">
        <p14:creationId xmlns:p14="http://schemas.microsoft.com/office/powerpoint/2010/main" val="2327910016"/>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15997E3-8151-4046-9719-75448A03CCC8}" type="datetimeFigureOut">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56656B80-2832-4DB9-9C07-269BE3AF6C8E}" type="slidenum">
              <a:rPr lang="en-US" smtClean="0"/>
              <a:t>‹#›</a:t>
            </a:fld>
            <a:endParaRPr lang="en-US"/>
          </a:p>
        </p:txBody>
      </p:sp>
    </p:spTree>
    <p:extLst>
      <p:ext uri="{BB962C8B-B14F-4D97-AF65-F5344CB8AC3E}">
        <p14:creationId xmlns:p14="http://schemas.microsoft.com/office/powerpoint/2010/main" val="273886497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B15997E3-8151-4046-9719-75448A03CCC8}" type="datetimeFigureOut">
              <a:rPr lang="en-US" smtClean="0"/>
              <a:t>9/14/2021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56656B80-2832-4DB9-9C07-269BE3AF6C8E}" type="slidenum">
              <a:rPr lang="en-US" smtClean="0"/>
              <a:t>‹#›</a:t>
            </a:fld>
            <a:endParaRPr lang="en-US"/>
          </a:p>
        </p:txBody>
      </p:sp>
    </p:spTree>
    <p:extLst>
      <p:ext uri="{BB962C8B-B14F-4D97-AF65-F5344CB8AC3E}">
        <p14:creationId xmlns:p14="http://schemas.microsoft.com/office/powerpoint/2010/main" val="3404731402"/>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B15997E3-8151-4046-9719-75448A03CCC8}" type="datetimeFigureOut">
              <a:rPr lang="en-US" smtClean="0"/>
              <a:t>9/14/2021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56656B80-2832-4DB9-9C07-269BE3AF6C8E}" type="slidenum">
              <a:rPr lang="en-US" smtClean="0"/>
              <a:t>‹#›</a:t>
            </a:fld>
            <a:endParaRPr lang="en-US"/>
          </a:p>
        </p:txBody>
      </p:sp>
    </p:spTree>
    <p:extLst>
      <p:ext uri="{BB962C8B-B14F-4D97-AF65-F5344CB8AC3E}">
        <p14:creationId xmlns:p14="http://schemas.microsoft.com/office/powerpoint/2010/main" val="2979588430"/>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B15997E3-8151-4046-9719-75448A03CCC8}" type="datetimeFigureOut">
              <a:rPr lang="en-US" smtClean="0"/>
              <a:t>9/14/2021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56656B80-2832-4DB9-9C07-269BE3AF6C8E}" type="slidenum">
              <a:rPr lang="en-US" smtClean="0"/>
              <a:t>‹#›</a:t>
            </a:fld>
            <a:endParaRPr lang="en-US"/>
          </a:p>
        </p:txBody>
      </p:sp>
    </p:spTree>
    <p:extLst>
      <p:ext uri="{BB962C8B-B14F-4D97-AF65-F5344CB8AC3E}">
        <p14:creationId xmlns:p14="http://schemas.microsoft.com/office/powerpoint/2010/main" val="1060081881"/>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B15997E3-8151-4046-9719-75448A03CCC8}" type="datetimeFigureOut">
              <a:rPr lang="en-US" smtClean="0"/>
              <a:t>9/14/2021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56656B80-2832-4DB9-9C07-269BE3AF6C8E}" type="slidenum">
              <a:rPr lang="en-US" smtClean="0"/>
              <a:t>‹#›</a:t>
            </a:fld>
            <a:endParaRPr lang="en-US"/>
          </a:p>
        </p:txBody>
      </p:sp>
    </p:spTree>
    <p:extLst>
      <p:ext uri="{BB962C8B-B14F-4D97-AF65-F5344CB8AC3E}">
        <p14:creationId xmlns:p14="http://schemas.microsoft.com/office/powerpoint/2010/main" val="404316814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5997E3-8151-4046-9719-75448A03CCC8}" type="datetimeFigureOut">
              <a:rPr lang="en-US" smtClean="0"/>
              <a:t>9/14/2021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656B80-2832-4DB9-9C07-269BE3AF6C8E}" type="slidenum">
              <a:rPr lang="en-US" smtClean="0"/>
              <a:t>‹#›</a:t>
            </a:fld>
            <a:endParaRPr lang="en-US"/>
          </a:p>
        </p:txBody>
      </p:sp>
    </p:spTree>
    <p:extLst>
      <p:ext uri="{BB962C8B-B14F-4D97-AF65-F5344CB8AC3E}">
        <p14:creationId xmlns:p14="http://schemas.microsoft.com/office/powerpoint/2010/main" val="12344998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0">
              <a:defRPr sz="2800" b="0"/>
            </a:lvl1pPr>
            <a:lvl2pPr>
              <a:defRPr sz="2800" b="0"/>
            </a:lvl2pPr>
            <a:lvl3pPr>
              <a:defRPr sz="2800" b="0"/>
            </a:lvl3pPr>
            <a:lvl4pPr marL="1371600" indent="-342900">
              <a:buSzPct val="75000"/>
              <a:buFont typeface="Wingdings" panose="05000000000000000000" pitchFamily="2" charset="2"/>
              <a:buChar char="§"/>
              <a:defRPr sz="2800" b="0"/>
            </a:lvl4pPr>
            <a:lvl5pPr>
              <a:defRPr sz="2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p:txBody>
          <a:bodyPr/>
          <a:lstStyle>
            <a:lvl1pPr>
              <a:defRPr/>
            </a:lvl1pPr>
          </a:lstStyle>
          <a:p>
            <a:endParaRPr lang="en-US"/>
          </a:p>
        </p:txBody>
      </p:sp>
      <p:sp>
        <p:nvSpPr>
          <p:cNvPr id="5" name="Slide Number Placeholder 3"/>
          <p:cNvSpPr>
            <a:spLocks noGrp="1"/>
          </p:cNvSpPr>
          <p:nvPr>
            <p:ph type="sldNum" sz="quarter" idx="12"/>
          </p:nvPr>
        </p:nvSpPr>
        <p:spPr>
          <a:xfrm>
            <a:off x="6553200" y="6245225"/>
            <a:ext cx="2133600" cy="476250"/>
          </a:xfrm>
          <a:ln/>
        </p:spPr>
        <p:txBody>
          <a:bodyPr/>
          <a:lstStyle>
            <a:lvl1pPr>
              <a:defRPr/>
            </a:lvl1pPr>
          </a:lstStyle>
          <a:p>
            <a:fld id="{56656B80-2832-4DB9-9C07-269BE3AF6C8E}" type="slidenum">
              <a:rPr lang="en-US" smtClean="0"/>
              <a:t>‹#›</a:t>
            </a:fld>
            <a:endParaRPr lang="en-US"/>
          </a:p>
        </p:txBody>
      </p:sp>
    </p:spTree>
    <p:extLst>
      <p:ext uri="{BB962C8B-B14F-4D97-AF65-F5344CB8AC3E}">
        <p14:creationId xmlns:p14="http://schemas.microsoft.com/office/powerpoint/2010/main" val="410505419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B15997E3-8151-4046-9719-75448A03CCC8}" type="datetimeFigureOut">
              <a:rPr lang="en-US" smtClean="0"/>
              <a:t>9/14/2021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56656B80-2832-4DB9-9C07-269BE3AF6C8E}" type="slidenum">
              <a:rPr lang="en-US" smtClean="0"/>
              <a:t>‹#›</a:t>
            </a:fld>
            <a:endParaRPr lang="en-US"/>
          </a:p>
        </p:txBody>
      </p:sp>
    </p:spTree>
    <p:extLst>
      <p:ext uri="{BB962C8B-B14F-4D97-AF65-F5344CB8AC3E}">
        <p14:creationId xmlns:p14="http://schemas.microsoft.com/office/powerpoint/2010/main" val="253992924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B15997E3-8151-4046-9719-75448A03CCC8}" type="datetimeFigureOut">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56656B80-2832-4DB9-9C07-269BE3AF6C8E}" type="slidenum">
              <a:rPr lang="en-US" smtClean="0"/>
              <a:t>‹#›</a:t>
            </a:fld>
            <a:endParaRPr lang="en-US"/>
          </a:p>
        </p:txBody>
      </p:sp>
      <p:sp>
        <p:nvSpPr>
          <p:cNvPr id="4" name="Content Placeholder 3"/>
          <p:cNvSpPr>
            <a:spLocks noGrp="1"/>
          </p:cNvSpPr>
          <p:nvPr>
            <p:ph sz="quarter" idx="13"/>
          </p:nvPr>
        </p:nvSpPr>
        <p:spPr>
          <a:xfrm>
            <a:off x="457200" y="1153077"/>
            <a:ext cx="41148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01" y="1153077"/>
            <a:ext cx="41148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062429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B15997E3-8151-4046-9719-75448A03CCC8}" type="datetimeFigureOut">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56656B80-2832-4DB9-9C07-269BE3AF6C8E}" type="slidenum">
              <a:rPr lang="en-US" smtClean="0"/>
              <a:t>‹#›</a:t>
            </a:fld>
            <a:endParaRPr lang="en-US"/>
          </a:p>
        </p:txBody>
      </p:sp>
      <p:sp>
        <p:nvSpPr>
          <p:cNvPr id="9" name="Content Placeholder 3"/>
          <p:cNvSpPr>
            <a:spLocks noGrp="1"/>
          </p:cNvSpPr>
          <p:nvPr>
            <p:ph sz="quarter" idx="13"/>
          </p:nvPr>
        </p:nvSpPr>
        <p:spPr>
          <a:xfrm>
            <a:off x="457200" y="1153077"/>
            <a:ext cx="4114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01" y="1153077"/>
            <a:ext cx="4114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568834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e Column: Imag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B15997E3-8151-4046-9719-75448A03CCC8}" type="datetimeFigureOut">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56656B80-2832-4DB9-9C07-269BE3AF6C8E}" type="slidenum">
              <a:rPr lang="en-US" smtClean="0"/>
              <a:t>‹#›</a:t>
            </a:fld>
            <a:endParaRPr lang="en-US"/>
          </a:p>
        </p:txBody>
      </p:sp>
      <p:sp>
        <p:nvSpPr>
          <p:cNvPr id="9" name="Content Placeholder 3"/>
          <p:cNvSpPr>
            <a:spLocks noGrp="1"/>
          </p:cNvSpPr>
          <p:nvPr>
            <p:ph sz="quarter" idx="13"/>
          </p:nvPr>
        </p:nvSpPr>
        <p:spPr>
          <a:xfrm>
            <a:off x="457200" y="1153078"/>
            <a:ext cx="8229600" cy="22759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3472070"/>
            <a:ext cx="8229600" cy="223285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010847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One Column TopBottom Top Sma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B15997E3-8151-4046-9719-75448A03CCC8}" type="datetimeFigureOut">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56656B80-2832-4DB9-9C07-269BE3AF6C8E}" type="slidenum">
              <a:rPr lang="en-US" smtClean="0"/>
              <a:t>‹#›</a:t>
            </a:fld>
            <a:endParaRPr lang="en-US"/>
          </a:p>
        </p:txBody>
      </p:sp>
      <p:sp>
        <p:nvSpPr>
          <p:cNvPr id="9" name="Content Placeholder 3"/>
          <p:cNvSpPr>
            <a:spLocks noGrp="1"/>
          </p:cNvSpPr>
          <p:nvPr>
            <p:ph sz="quarter" idx="13"/>
          </p:nvPr>
        </p:nvSpPr>
        <p:spPr>
          <a:xfrm>
            <a:off x="457200" y="1153078"/>
            <a:ext cx="8229600" cy="88275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2057400"/>
            <a:ext cx="8229600" cy="36475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844232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wo Column Smal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B15997E3-8151-4046-9719-75448A03CCC8}" type="datetimeFigureOut">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56656B80-2832-4DB9-9C07-269BE3AF6C8E}" type="slidenum">
              <a:rPr lang="en-US" smtClean="0"/>
              <a:t>‹#›</a:t>
            </a:fld>
            <a:endParaRPr lang="en-US"/>
          </a:p>
        </p:txBody>
      </p:sp>
      <p:sp>
        <p:nvSpPr>
          <p:cNvPr id="4" name="Content Placeholder 3"/>
          <p:cNvSpPr>
            <a:spLocks noGrp="1"/>
          </p:cNvSpPr>
          <p:nvPr>
            <p:ph sz="quarter" idx="13"/>
          </p:nvPr>
        </p:nvSpPr>
        <p:spPr>
          <a:xfrm>
            <a:off x="457201" y="1153077"/>
            <a:ext cx="13716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1905001" y="1153077"/>
            <a:ext cx="6781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844608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wo Column Smal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B15997E3-8151-4046-9719-75448A03CCC8}" type="datetimeFigureOut">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56656B80-2832-4DB9-9C07-269BE3AF6C8E}" type="slidenum">
              <a:rPr lang="en-US" smtClean="0"/>
              <a:t>‹#›</a:t>
            </a:fld>
            <a:endParaRPr lang="en-US"/>
          </a:p>
        </p:txBody>
      </p:sp>
      <p:sp>
        <p:nvSpPr>
          <p:cNvPr id="4" name="Content Placeholder 3"/>
          <p:cNvSpPr>
            <a:spLocks noGrp="1"/>
          </p:cNvSpPr>
          <p:nvPr>
            <p:ph sz="quarter" idx="13"/>
          </p:nvPr>
        </p:nvSpPr>
        <p:spPr>
          <a:xfrm>
            <a:off x="457201" y="1153078"/>
            <a:ext cx="5943598" cy="455184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6400799" y="1153077"/>
            <a:ext cx="2286001" cy="45518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509067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EMA Visual Templat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98437"/>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457200" y="1068388"/>
            <a:ext cx="82296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smtClean="0">
                <a:latin typeface="+mn-lt"/>
                <a:cs typeface="+mn-cs"/>
              </a:defRPr>
            </a:lvl1pPr>
          </a:lstStyle>
          <a:p>
            <a:fld id="{B15997E3-8151-4046-9719-75448A03CCC8}" type="datetimeFigureOut">
              <a:rPr lang="en-US" smtClean="0"/>
              <a:t>9/14/2021</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a:latin typeface="+mn-lt"/>
                <a:cs typeface="+mn-cs"/>
              </a:defRPr>
            </a:lvl1pPr>
          </a:lstStyle>
          <a:p>
            <a:endParaRPr lang="en-US"/>
          </a:p>
        </p:txBody>
      </p:sp>
      <p:cxnSp>
        <p:nvCxnSpPr>
          <p:cNvPr id="8" name="Straight Connector 7"/>
          <p:cNvCxnSpPr/>
          <p:nvPr/>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600" b="0" i="0" baseline="0" smtClean="0">
                <a:solidFill>
                  <a:srgbClr val="F4F8FE"/>
                </a:solidFill>
                <a:latin typeface="+mn-lt"/>
                <a:cs typeface="+mn-cs"/>
              </a:defRPr>
            </a:lvl1pPr>
          </a:lstStyle>
          <a:p>
            <a:fld id="{56656B80-2832-4DB9-9C07-269BE3AF6C8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ransition>
    <p:wipe dir="r"/>
  </p:transition>
  <p:txStyles>
    <p:titleStyle>
      <a:lvl1pPr algn="l" rtl="0" eaLnBrk="1" fontAlgn="base" hangingPunct="1">
        <a:spcBef>
          <a:spcPct val="0"/>
        </a:spcBef>
        <a:spcAft>
          <a:spcPct val="0"/>
        </a:spcAft>
        <a:defRPr sz="3800" b="1">
          <a:solidFill>
            <a:srgbClr val="000066"/>
          </a:solidFill>
          <a:latin typeface="+mj-lt"/>
          <a:ea typeface="+mj-ea"/>
          <a:cs typeface="+mj-cs"/>
        </a:defRPr>
      </a:lvl1pPr>
      <a:lvl2pPr algn="l" rtl="0" eaLnBrk="1" fontAlgn="base" hangingPunct="1">
        <a:spcBef>
          <a:spcPct val="0"/>
        </a:spcBef>
        <a:spcAft>
          <a:spcPct val="0"/>
        </a:spcAft>
        <a:defRPr sz="3800" b="1">
          <a:solidFill>
            <a:srgbClr val="000066"/>
          </a:solidFill>
          <a:latin typeface="Times New Roman" pitchFamily="18" charset="0"/>
          <a:cs typeface="Arial" charset="0"/>
        </a:defRPr>
      </a:lvl2pPr>
      <a:lvl3pPr algn="l" rtl="0" eaLnBrk="1" fontAlgn="base" hangingPunct="1">
        <a:spcBef>
          <a:spcPct val="0"/>
        </a:spcBef>
        <a:spcAft>
          <a:spcPct val="0"/>
        </a:spcAft>
        <a:defRPr sz="3800" b="1">
          <a:solidFill>
            <a:srgbClr val="000066"/>
          </a:solidFill>
          <a:latin typeface="Times New Roman" pitchFamily="18" charset="0"/>
          <a:cs typeface="Arial" charset="0"/>
        </a:defRPr>
      </a:lvl3pPr>
      <a:lvl4pPr algn="l" rtl="0" eaLnBrk="1" fontAlgn="base" hangingPunct="1">
        <a:spcBef>
          <a:spcPct val="0"/>
        </a:spcBef>
        <a:spcAft>
          <a:spcPct val="0"/>
        </a:spcAft>
        <a:defRPr sz="3800" b="1">
          <a:solidFill>
            <a:srgbClr val="000066"/>
          </a:solidFill>
          <a:latin typeface="Times New Roman" pitchFamily="18" charset="0"/>
          <a:cs typeface="Arial" charset="0"/>
        </a:defRPr>
      </a:lvl4pPr>
      <a:lvl5pPr algn="l" rtl="0" eaLnBrk="1" fontAlgn="base" hangingPunct="1">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marL="0" indent="0" algn="l" rtl="0" eaLnBrk="1" fontAlgn="base" hangingPunct="1">
        <a:spcBef>
          <a:spcPct val="20000"/>
        </a:spcBef>
        <a:spcAft>
          <a:spcPct val="0"/>
        </a:spcAft>
        <a:buNone/>
        <a:tabLst>
          <a:tab pos="401638" algn="l"/>
        </a:tabLst>
        <a:defRPr sz="2800" b="0" baseline="0">
          <a:solidFill>
            <a:srgbClr val="000066"/>
          </a:solidFill>
          <a:latin typeface="+mn-lt"/>
          <a:ea typeface="+mn-ea"/>
          <a:cs typeface="+mn-cs"/>
        </a:defRPr>
      </a:lvl1pPr>
      <a:lvl2pPr marL="457200" indent="-342900" algn="l" rtl="0" eaLnBrk="1" fontAlgn="base" hangingPunct="1">
        <a:spcBef>
          <a:spcPct val="20000"/>
        </a:spcBef>
        <a:spcAft>
          <a:spcPct val="0"/>
        </a:spcAft>
        <a:buFont typeface="Arial" panose="020B0604020202020204" pitchFamily="34" charset="0"/>
        <a:buChar char="•"/>
        <a:tabLst>
          <a:tab pos="401638" algn="l"/>
        </a:tabLst>
        <a:defRPr sz="2800" b="0" baseline="0">
          <a:solidFill>
            <a:srgbClr val="000066"/>
          </a:solidFill>
          <a:latin typeface="+mn-lt"/>
          <a:cs typeface="+mn-cs"/>
        </a:defRPr>
      </a:lvl2pPr>
      <a:lvl3pPr marL="914400" indent="-342900" algn="l" rtl="0" eaLnBrk="1" fontAlgn="base" hangingPunct="1">
        <a:spcBef>
          <a:spcPct val="20000"/>
        </a:spcBef>
        <a:spcAft>
          <a:spcPct val="0"/>
        </a:spcAft>
        <a:buFont typeface="Wingdings" pitchFamily="2" charset="2"/>
        <a:buChar char="§"/>
        <a:tabLst>
          <a:tab pos="401638" algn="l"/>
        </a:tabLst>
        <a:defRPr sz="2800" b="0" baseline="0">
          <a:solidFill>
            <a:srgbClr val="000066"/>
          </a:solidFill>
          <a:latin typeface="+mn-lt"/>
          <a:cs typeface="+mn-cs"/>
        </a:defRPr>
      </a:lvl3pPr>
      <a:lvl4pPr marL="1371600" indent="-342900" algn="l" rtl="0" eaLnBrk="1" fontAlgn="base" hangingPunct="1">
        <a:spcBef>
          <a:spcPct val="20000"/>
        </a:spcBef>
        <a:spcAft>
          <a:spcPct val="0"/>
        </a:spcAft>
        <a:buFont typeface="Wingdings" pitchFamily="2" charset="2"/>
        <a:buChar char="§"/>
        <a:tabLst>
          <a:tab pos="401638" algn="l"/>
        </a:tabLst>
        <a:defRPr sz="2800" b="0" baseline="0">
          <a:solidFill>
            <a:srgbClr val="000066"/>
          </a:solidFill>
          <a:latin typeface="+mn-lt"/>
          <a:cs typeface="+mn-cs"/>
        </a:defRPr>
      </a:lvl4pPr>
      <a:lvl5pPr marL="21748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training.fema.gov/IS/crslist.as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Panorama de la lección 5</a:t>
            </a:r>
            <a:endParaRPr lang="en-US"/>
          </a:p>
        </p:txBody>
      </p:sp>
      <p:sp>
        <p:nvSpPr>
          <p:cNvPr id="3" name="Content Placeholder 2">
            <a:extLst>
              <a:ext uri="{FF2B5EF4-FFF2-40B4-BE49-F238E27FC236}">
                <a16:creationId xmlns:a16="http://schemas.microsoft.com/office/drawing/2014/main" id="{7B2FC9E2-E550-439A-A3A7-6AAA553BB3FF}"/>
              </a:ext>
            </a:extLst>
          </p:cNvPr>
          <p:cNvSpPr>
            <a:spLocks noGrp="1"/>
          </p:cNvSpPr>
          <p:nvPr>
            <p:ph idx="1"/>
          </p:nvPr>
        </p:nvSpPr>
        <p:spPr/>
        <p:txBody>
          <a:bodyPr>
            <a:normAutofit fontScale="77500" lnSpcReduction="20000"/>
          </a:bodyPr>
          <a:lstStyle/>
          <a:p>
            <a:pPr fontAlgn="auto">
              <a:spcBef>
                <a:spcPct val="100000"/>
              </a:spcBef>
              <a:spcAft>
                <a:spcPts val="0"/>
              </a:spcAft>
              <a:buSzPct val="99000"/>
              <a:tabLst/>
            </a:pPr>
            <a:r>
              <a:rPr lang="es-ES" kern="1200">
                <a:sym typeface="Arial"/>
              </a:rPr>
              <a:t>En esta unidad, tendrá la oportunidad de aplicar la información que se presentó en las lecciones anteriores. Se le dará un escenario que se trata de inundaciones y se le preguntará cuáles características de gestión del NIMS se demuestran a lo largo del escenario. </a:t>
            </a:r>
          </a:p>
          <a:p>
            <a:pPr fontAlgn="auto">
              <a:spcBef>
                <a:spcPct val="100000"/>
              </a:spcBef>
              <a:spcAft>
                <a:spcPts val="0"/>
              </a:spcAft>
              <a:buSzPct val="99000"/>
              <a:tabLst/>
            </a:pPr>
            <a:r>
              <a:rPr lang="es-ES" kern="1200">
                <a:sym typeface="Arial"/>
              </a:rPr>
              <a:t>Al terminar esta unidad, usted debería poder: </a:t>
            </a:r>
          </a:p>
          <a:p>
            <a:pPr marL="381000" lvl="1" indent="-381000" fontAlgn="auto">
              <a:spcBef>
                <a:spcPct val="100000"/>
              </a:spcBef>
              <a:spcAft>
                <a:spcPts val="0"/>
              </a:spcAft>
              <a:buSzPct val="99000"/>
              <a:buFont typeface="Arial"/>
              <a:buChar char="•"/>
              <a:tabLst/>
            </a:pPr>
            <a:r>
              <a:rPr lang="es-ES" kern="1200">
                <a:ea typeface="+mn-ea"/>
                <a:sym typeface="Arial"/>
              </a:rPr>
              <a:t>Identificar cómo las características de gestión del Sistema Nacional de Manejo de Incidentes (NIMS) se aplican en roles específicos.</a:t>
            </a:r>
          </a:p>
          <a:p>
            <a:pPr marL="381000" lvl="1" indent="-381000" fontAlgn="auto">
              <a:spcBef>
                <a:spcPct val="100000"/>
              </a:spcBef>
              <a:spcAft>
                <a:spcPts val="0"/>
              </a:spcAft>
              <a:buSzPct val="99000"/>
              <a:buFont typeface="Arial"/>
              <a:buChar char="•"/>
              <a:tabLst/>
            </a:pPr>
            <a:r>
              <a:rPr lang="es-ES" kern="1200">
                <a:ea typeface="+mn-ea"/>
                <a:sym typeface="Arial"/>
              </a:rPr>
              <a:t>Identificar cómo las características de gestión del Sistema Nacional de Manejo de Incidentes (NIMS) se aplican en situaciones específicas. </a:t>
            </a:r>
            <a:endParaRPr lang="en-US"/>
          </a:p>
        </p:txBody>
      </p:sp>
      <p:sp>
        <p:nvSpPr>
          <p:cNvPr id="6" name="Slide Number Placeholder 5">
            <a:extLst>
              <a:ext uri="{FF2B5EF4-FFF2-40B4-BE49-F238E27FC236}">
                <a16:creationId xmlns:a16="http://schemas.microsoft.com/office/drawing/2014/main" id="{A910BD4D-9B4D-4A01-B52F-7834366D910C}"/>
              </a:ext>
            </a:extLst>
          </p:cNvPr>
          <p:cNvSpPr>
            <a:spLocks noGrp="1"/>
          </p:cNvSpPr>
          <p:nvPr>
            <p:ph type="sldNum" sz="quarter" idx="12"/>
          </p:nvPr>
        </p:nvSpPr>
        <p:spPr/>
        <p:txBody>
          <a:bodyPr/>
          <a:lstStyle/>
          <a:p>
            <a:pPr>
              <a:spcBef>
                <a:spcPts val="100"/>
              </a:spcBef>
              <a:buSzPct val="99000"/>
            </a:pPr>
            <a:fld id="{56656B80-2832-4DB9-9C07-269BE3AF6C8E}" type="slidenum">
              <a:rPr lang="en-US" smtClean="0"/>
              <a:pPr>
                <a:spcBef>
                  <a:spcPts val="100"/>
                </a:spcBef>
                <a:buSzPct val="99000"/>
              </a:pPr>
              <a:t>1</a:t>
            </a:fld>
            <a:endParaRPr lang="en-US"/>
          </a:p>
        </p:txBody>
      </p:sp>
    </p:spTree>
    <p:extLst>
      <p:ext uri="{BB962C8B-B14F-4D97-AF65-F5344CB8AC3E}">
        <p14:creationId xmlns:p14="http://schemas.microsoft.com/office/powerpoint/2010/main" val="3807333911"/>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56D7AB-1850-4CCB-9112-A395AD422F66}"/>
              </a:ext>
            </a:extLst>
          </p:cNvPr>
          <p:cNvSpPr>
            <a:spLocks noGrp="1"/>
          </p:cNvSpPr>
          <p:nvPr>
            <p:ph idx="1"/>
          </p:nvPr>
        </p:nvSpPr>
        <p:spPr/>
        <p:txBody>
          <a:bodyPr>
            <a:normAutofit fontScale="70000" lnSpcReduction="20000"/>
          </a:bodyPr>
          <a:lstStyle/>
          <a:p>
            <a:pPr fontAlgn="auto">
              <a:spcBef>
                <a:spcPct val="100000"/>
              </a:spcBef>
              <a:spcAft>
                <a:spcPts val="0"/>
              </a:spcAft>
              <a:buSzPct val="99000"/>
              <a:tabLst/>
            </a:pPr>
            <a:r>
              <a:rPr lang="es-ES" kern="1200">
                <a:sym typeface="Arial"/>
              </a:rPr>
              <a:t>Químicos Acme reporta que el primer piso de su planta de procesamiento de químicos se ha inundado. No reportan ninguna liberación de químicos pero están vigilando de cerca a su instalación. </a:t>
            </a:r>
          </a:p>
          <a:p>
            <a:pPr fontAlgn="auto">
              <a:spcBef>
                <a:spcPct val="100000"/>
              </a:spcBef>
              <a:spcAft>
                <a:spcPts val="0"/>
              </a:spcAft>
              <a:buSzPct val="99000"/>
              <a:tabLst/>
            </a:pPr>
            <a:r>
              <a:rPr lang="es-ES" kern="1200">
                <a:sym typeface="Arial"/>
              </a:rPr>
              <a:t>El Centro de Operaciones de Emergencias recibe llamadas de ciudadanos preocupados que se preguntan sobre la seguridad del agua potable municipal. Se expresan inquietudes sobre el bienestar de las aves acuáticas y los peces del río y del lago porque el turismo, la pesca y la caza son una parte importante de la economía del área.</a:t>
            </a:r>
          </a:p>
          <a:p>
            <a:pPr fontAlgn="auto">
              <a:spcBef>
                <a:spcPct val="100000"/>
              </a:spcBef>
              <a:spcAft>
                <a:spcPts val="0"/>
              </a:spcAft>
              <a:buSzPct val="99000"/>
              <a:tabLst/>
            </a:pPr>
            <a:r>
              <a:rPr lang="es-ES" kern="1200">
                <a:sym typeface="Arial"/>
              </a:rPr>
              <a:t>Se necesitan recursos adicionales para desalojar, refugiar, colocar bolsas de arena, vigilar el nivel del agua y los químicos, controlar el tránsito y asegurar el lugar en otros Puestos de Comando del Incidente. Varios helicópteros de los medios han arribado al área para grabar las operaciones en curso. </a:t>
            </a:r>
            <a:endParaRPr lang="en-US"/>
          </a:p>
        </p:txBody>
      </p:sp>
      <p:sp>
        <p:nvSpPr>
          <p:cNvPr id="5" name="Title 4">
            <a:extLst>
              <a:ext uri="{FF2B5EF4-FFF2-40B4-BE49-F238E27FC236}">
                <a16:creationId xmlns:a16="http://schemas.microsoft.com/office/drawing/2014/main" id="{1819F286-1850-459A-838F-8658AA82E055}"/>
              </a:ext>
            </a:extLst>
          </p:cNvPr>
          <p:cNvSpPr>
            <a:spLocks noGrp="1"/>
          </p:cNvSpPr>
          <p:nvPr>
            <p:ph type="title"/>
          </p:nvPr>
        </p:nvSpPr>
        <p:spPr/>
        <p:txBody>
          <a:bodyPr/>
          <a:lstStyle/>
          <a:p>
            <a:pPr>
              <a:buSzPct val="99000"/>
            </a:pPr>
            <a:endParaRPr lang="en-US"/>
          </a:p>
        </p:txBody>
      </p:sp>
      <p:sp>
        <p:nvSpPr>
          <p:cNvPr id="6" name="Slide Number Placeholder 5">
            <a:extLst>
              <a:ext uri="{FF2B5EF4-FFF2-40B4-BE49-F238E27FC236}">
                <a16:creationId xmlns:a16="http://schemas.microsoft.com/office/drawing/2014/main" id="{2CE5079E-E74A-456C-A344-172CC92BCEC9}"/>
              </a:ext>
            </a:extLst>
          </p:cNvPr>
          <p:cNvSpPr>
            <a:spLocks noGrp="1"/>
          </p:cNvSpPr>
          <p:nvPr>
            <p:ph type="sldNum" sz="quarter" idx="12"/>
          </p:nvPr>
        </p:nvSpPr>
        <p:spPr/>
        <p:txBody>
          <a:bodyPr/>
          <a:lstStyle/>
          <a:p>
            <a:pPr>
              <a:spcBef>
                <a:spcPts val="100"/>
              </a:spcBef>
              <a:buSzPct val="99000"/>
            </a:pPr>
            <a:fld id="{56656B80-2832-4DB9-9C07-269BE3AF6C8E}" type="slidenum">
              <a:rPr lang="en-US" smtClean="0"/>
              <a:pPr>
                <a:spcBef>
                  <a:spcPts val="100"/>
                </a:spcBef>
                <a:buSzPct val="99000"/>
              </a:pPr>
              <a:t>10</a:t>
            </a:fld>
            <a:endParaRPr lang="en-US"/>
          </a:p>
        </p:txBody>
      </p:sp>
    </p:spTree>
    <p:extLst>
      <p:ext uri="{BB962C8B-B14F-4D97-AF65-F5344CB8AC3E}">
        <p14:creationId xmlns:p14="http://schemas.microsoft.com/office/powerpoint/2010/main" val="768855189"/>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Comprobación de conocimientos</a:t>
            </a:r>
          </a:p>
        </p:txBody>
      </p:sp>
      <p:sp>
        <p:nvSpPr>
          <p:cNvPr id="8" name="Slide Number Placeholder 7">
            <a:extLst>
              <a:ext uri="{FF2B5EF4-FFF2-40B4-BE49-F238E27FC236}">
                <a16:creationId xmlns:a16="http://schemas.microsoft.com/office/drawing/2014/main" id="{678A6875-5CFA-48AD-A70F-CD857769DA6D}"/>
              </a:ext>
            </a:extLst>
          </p:cNvPr>
          <p:cNvSpPr>
            <a:spLocks noGrp="1"/>
          </p:cNvSpPr>
          <p:nvPr>
            <p:ph type="sldNum" sz="quarter" idx="12"/>
          </p:nvPr>
        </p:nvSpPr>
        <p:spPr/>
        <p:txBody>
          <a:bodyPr/>
          <a:lstStyle/>
          <a:p>
            <a:pPr>
              <a:spcBef>
                <a:spcPts val="100"/>
              </a:spcBef>
              <a:buSzPct val="99000"/>
            </a:pPr>
            <a:fld id="{56656B80-2832-4DB9-9C07-269BE3AF6C8E}" type="slidenum">
              <a:rPr lang="en-US" smtClean="0"/>
              <a:pPr>
                <a:spcBef>
                  <a:spcPts val="100"/>
                </a:spcBef>
                <a:buSzPct val="99000"/>
              </a:pPr>
              <a:t>11</a:t>
            </a:fld>
            <a:endParaRPr lang="en-US"/>
          </a:p>
        </p:txBody>
      </p:sp>
      <p:pic>
        <p:nvPicPr>
          <p:cNvPr id="7" name="Content Placeholder 6" descr="Discussion Question">
            <a:extLst>
              <a:ext uri="{FF2B5EF4-FFF2-40B4-BE49-F238E27FC236}">
                <a16:creationId xmlns:a16="http://schemas.microsoft.com/office/drawing/2014/main" id="{94449150-E151-4043-9C48-80F65B469BA0}"/>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04842" y="3195604"/>
            <a:ext cx="476316" cy="476316"/>
          </a:xfrm>
          <a:prstGeom prst="rect">
            <a:avLst/>
          </a:prstGeom>
        </p:spPr>
      </p:pic>
      <p:sp>
        <p:nvSpPr>
          <p:cNvPr id="9" name="Content Placeholder 8">
            <a:extLst>
              <a:ext uri="{FF2B5EF4-FFF2-40B4-BE49-F238E27FC236}">
                <a16:creationId xmlns:a16="http://schemas.microsoft.com/office/drawing/2014/main" id="{B846F1CF-666F-4413-87C1-E36F068D302A}"/>
              </a:ext>
            </a:extLst>
          </p:cNvPr>
          <p:cNvSpPr>
            <a:spLocks noGrp="1"/>
          </p:cNvSpPr>
          <p:nvPr>
            <p:ph sz="quarter" idx="14"/>
          </p:nvPr>
        </p:nvSpPr>
        <p:spPr/>
        <p:txBody>
          <a:bodyPr/>
          <a:lstStyle/>
          <a:p>
            <a:pPr lvl="0">
              <a:spcBef>
                <a:spcPct val="100000"/>
              </a:spcBef>
              <a:buClrTx/>
            </a:pPr>
            <a:r>
              <a:rPr lang="es-ES" sz="1800" dirty="0">
                <a:sym typeface="Arial"/>
              </a:rPr>
              <a:t>El Estado Mayor se junta de inmediato y comienza a desarrollar estrategias. Los jefes del Estado Mayor están: </a:t>
            </a:r>
          </a:p>
          <a:p>
            <a:pPr lvl="1">
              <a:spcBef>
                <a:spcPct val="50000"/>
              </a:spcBef>
              <a:buSzPct val="100000"/>
              <a:buFont typeface="Arial"/>
              <a:buChar char="•"/>
            </a:pPr>
            <a:r>
              <a:rPr lang="es-ES" sz="1800" dirty="0">
                <a:sym typeface="Arial"/>
              </a:rPr>
              <a:t>Evaluando necesidades de personal y supervisión en el Puesto de Comando del Incidente.</a:t>
            </a:r>
          </a:p>
          <a:p>
            <a:pPr lvl="1">
              <a:spcBef>
                <a:spcPct val="50000"/>
              </a:spcBef>
              <a:buSzPct val="100000"/>
              <a:buFont typeface="Arial"/>
              <a:buChar char="•"/>
            </a:pPr>
            <a:r>
              <a:rPr lang="es-ES" sz="1800" dirty="0">
                <a:sym typeface="Arial"/>
              </a:rPr>
              <a:t>Identificando carencias de recursos.</a:t>
            </a:r>
          </a:p>
          <a:p>
            <a:pPr lvl="1">
              <a:spcBef>
                <a:spcPct val="50000"/>
              </a:spcBef>
              <a:buSzPct val="100000"/>
              <a:buFont typeface="Arial"/>
              <a:buChar char="•"/>
            </a:pPr>
            <a:r>
              <a:rPr lang="es-ES" sz="1800" dirty="0">
                <a:sym typeface="Arial"/>
              </a:rPr>
              <a:t>Actualizando documentos de planificación.</a:t>
            </a:r>
          </a:p>
          <a:p>
            <a:pPr lvl="0">
              <a:spcBef>
                <a:spcPct val="100000"/>
              </a:spcBef>
              <a:buClrTx/>
            </a:pPr>
            <a:r>
              <a:rPr lang="es-ES" sz="1800" dirty="0">
                <a:sym typeface="Arial"/>
              </a:rPr>
              <a:t>¿A cuáles características de gestión del NIMS apoyan? Converse sobre todas las que correspondan.</a:t>
            </a:r>
            <a:endParaRPr lang="en-US" sz="1800" dirty="0"/>
          </a:p>
        </p:txBody>
      </p:sp>
    </p:spTree>
    <p:extLst>
      <p:ext uri="{BB962C8B-B14F-4D97-AF65-F5344CB8AC3E}">
        <p14:creationId xmlns:p14="http://schemas.microsoft.com/office/powerpoint/2010/main" val="3061079490"/>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Comprobación de conocimientos</a:t>
            </a:r>
          </a:p>
        </p:txBody>
      </p:sp>
      <p:sp>
        <p:nvSpPr>
          <p:cNvPr id="8" name="Slide Number Placeholder 7">
            <a:extLst>
              <a:ext uri="{FF2B5EF4-FFF2-40B4-BE49-F238E27FC236}">
                <a16:creationId xmlns:a16="http://schemas.microsoft.com/office/drawing/2014/main" id="{F4A13635-8F70-4406-87B7-3CC7CFB2EDCF}"/>
              </a:ext>
            </a:extLst>
          </p:cNvPr>
          <p:cNvSpPr>
            <a:spLocks noGrp="1"/>
          </p:cNvSpPr>
          <p:nvPr>
            <p:ph type="sldNum" sz="quarter" idx="12"/>
          </p:nvPr>
        </p:nvSpPr>
        <p:spPr/>
        <p:txBody>
          <a:bodyPr/>
          <a:lstStyle/>
          <a:p>
            <a:pPr>
              <a:spcBef>
                <a:spcPts val="100"/>
              </a:spcBef>
              <a:buSzPct val="99000"/>
            </a:pPr>
            <a:fld id="{56656B80-2832-4DB9-9C07-269BE3AF6C8E}" type="slidenum">
              <a:rPr lang="en-US" smtClean="0"/>
              <a:pPr>
                <a:spcBef>
                  <a:spcPts val="100"/>
                </a:spcBef>
                <a:buSzPct val="99000"/>
              </a:pPr>
              <a:t>12</a:t>
            </a:fld>
            <a:endParaRPr lang="en-US"/>
          </a:p>
        </p:txBody>
      </p:sp>
      <p:pic>
        <p:nvPicPr>
          <p:cNvPr id="7" name="Content Placeholder 6" descr="Discussion Question">
            <a:extLst>
              <a:ext uri="{FF2B5EF4-FFF2-40B4-BE49-F238E27FC236}">
                <a16:creationId xmlns:a16="http://schemas.microsoft.com/office/drawing/2014/main" id="{5C4A740E-5C55-4BEE-9D3A-E854A8A29B72}"/>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04842" y="3195604"/>
            <a:ext cx="476316" cy="476316"/>
          </a:xfrm>
          <a:prstGeom prst="rect">
            <a:avLst/>
          </a:prstGeom>
        </p:spPr>
      </p:pic>
      <p:sp>
        <p:nvSpPr>
          <p:cNvPr id="9" name="Content Placeholder 8">
            <a:extLst>
              <a:ext uri="{FF2B5EF4-FFF2-40B4-BE49-F238E27FC236}">
                <a16:creationId xmlns:a16="http://schemas.microsoft.com/office/drawing/2014/main" id="{C3D1F9C4-2277-40DC-A26B-C52F5DEEE369}"/>
              </a:ext>
            </a:extLst>
          </p:cNvPr>
          <p:cNvSpPr>
            <a:spLocks noGrp="1"/>
          </p:cNvSpPr>
          <p:nvPr>
            <p:ph sz="quarter" idx="14"/>
          </p:nvPr>
        </p:nvSpPr>
        <p:spPr/>
        <p:txBody>
          <a:bodyPr>
            <a:normAutofit fontScale="92500"/>
          </a:bodyPr>
          <a:lstStyle/>
          <a:p>
            <a:pPr lvl="0">
              <a:spcBef>
                <a:spcPct val="100000"/>
              </a:spcBef>
              <a:buClrTx/>
            </a:pPr>
            <a:r>
              <a:rPr lang="es-ES" dirty="0">
                <a:sym typeface="Arial"/>
              </a:rPr>
              <a:t>Usted es el Jefe de la Sección de Operaciones en el Puesto de Comando del Incidente y solicita que toda comunicación de la respuesta se efectúe mediante un grupo de frecuencias predeterminadas. También recuerda a todos en el campo que usen lenguaje sencillo.</a:t>
            </a:r>
          </a:p>
          <a:p>
            <a:pPr lvl="0">
              <a:spcBef>
                <a:spcPct val="100000"/>
              </a:spcBef>
              <a:buClrTx/>
            </a:pPr>
            <a:r>
              <a:rPr lang="es-ES" b="1" dirty="0">
                <a:sym typeface="Arial"/>
              </a:rPr>
              <a:t>¿A cuáles características de gestión del NIMS apoya usted? Converse sobre todas las que correspondan.</a:t>
            </a:r>
            <a:endParaRPr lang="en-US" dirty="0"/>
          </a:p>
        </p:txBody>
      </p:sp>
    </p:spTree>
    <p:extLst>
      <p:ext uri="{BB962C8B-B14F-4D97-AF65-F5344CB8AC3E}">
        <p14:creationId xmlns:p14="http://schemas.microsoft.com/office/powerpoint/2010/main" val="150895136"/>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Comprobación de conocimientos</a:t>
            </a:r>
          </a:p>
        </p:txBody>
      </p:sp>
      <p:sp>
        <p:nvSpPr>
          <p:cNvPr id="8" name="Slide Number Placeholder 7">
            <a:extLst>
              <a:ext uri="{FF2B5EF4-FFF2-40B4-BE49-F238E27FC236}">
                <a16:creationId xmlns:a16="http://schemas.microsoft.com/office/drawing/2014/main" id="{AEFC6107-529C-4F5D-AFE5-4D309F850D6E}"/>
              </a:ext>
            </a:extLst>
          </p:cNvPr>
          <p:cNvSpPr>
            <a:spLocks noGrp="1"/>
          </p:cNvSpPr>
          <p:nvPr>
            <p:ph type="sldNum" sz="quarter" idx="12"/>
          </p:nvPr>
        </p:nvSpPr>
        <p:spPr/>
        <p:txBody>
          <a:bodyPr/>
          <a:lstStyle/>
          <a:p>
            <a:pPr>
              <a:spcBef>
                <a:spcPts val="100"/>
              </a:spcBef>
              <a:buSzPct val="99000"/>
            </a:pPr>
            <a:fld id="{56656B80-2832-4DB9-9C07-269BE3AF6C8E}" type="slidenum">
              <a:rPr lang="en-US" smtClean="0"/>
              <a:pPr>
                <a:spcBef>
                  <a:spcPts val="100"/>
                </a:spcBef>
                <a:buSzPct val="99000"/>
              </a:pPr>
              <a:t>13</a:t>
            </a:fld>
            <a:endParaRPr lang="en-US"/>
          </a:p>
        </p:txBody>
      </p:sp>
      <p:pic>
        <p:nvPicPr>
          <p:cNvPr id="7" name="Content Placeholder 6" descr="Discussion Question">
            <a:extLst>
              <a:ext uri="{FF2B5EF4-FFF2-40B4-BE49-F238E27FC236}">
                <a16:creationId xmlns:a16="http://schemas.microsoft.com/office/drawing/2014/main" id="{ED227A2D-058C-4123-AF00-B940426D4CBD}"/>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04842" y="3195604"/>
            <a:ext cx="476316" cy="476316"/>
          </a:xfrm>
          <a:prstGeom prst="rect">
            <a:avLst/>
          </a:prstGeom>
        </p:spPr>
      </p:pic>
      <p:sp>
        <p:nvSpPr>
          <p:cNvPr id="9" name="Content Placeholder 8">
            <a:extLst>
              <a:ext uri="{FF2B5EF4-FFF2-40B4-BE49-F238E27FC236}">
                <a16:creationId xmlns:a16="http://schemas.microsoft.com/office/drawing/2014/main" id="{C7BA2AB3-F6A2-48A9-B8EE-07735E575342}"/>
              </a:ext>
            </a:extLst>
          </p:cNvPr>
          <p:cNvSpPr>
            <a:spLocks noGrp="1"/>
          </p:cNvSpPr>
          <p:nvPr>
            <p:ph sz="quarter" idx="14"/>
          </p:nvPr>
        </p:nvSpPr>
        <p:spPr/>
        <p:txBody>
          <a:bodyPr>
            <a:normAutofit fontScale="92500" lnSpcReduction="10000"/>
          </a:bodyPr>
          <a:lstStyle/>
          <a:p>
            <a:pPr lvl="0">
              <a:spcBef>
                <a:spcPct val="100000"/>
              </a:spcBef>
              <a:buClrTx/>
            </a:pPr>
            <a:r>
              <a:rPr lang="es-ES" dirty="0">
                <a:sym typeface="Arial"/>
              </a:rPr>
              <a:t>La Sección de Operaciones ha determinado que se asignará a los Servicios Médicos de Emergencia, el Departamento de Bomberos y la compañía de autobuses escolares para el desalojo del asilo de ancianos. Todos se reunirán en la alcaldía y serán despachados, según sea apropiado, para comenzar el movimiento rápido y seguro de los residentes a sus refugios provisionales. </a:t>
            </a:r>
          </a:p>
          <a:p>
            <a:pPr lvl="0">
              <a:spcBef>
                <a:spcPct val="100000"/>
              </a:spcBef>
              <a:buClrTx/>
            </a:pPr>
            <a:r>
              <a:rPr lang="es-ES" b="1" dirty="0">
                <a:sym typeface="Arial"/>
              </a:rPr>
              <a:t>¿Cuál característica de gestión del NIMS se demuestra?</a:t>
            </a:r>
            <a:r>
              <a:rPr lang="es-ES" dirty="0">
                <a:sym typeface="Arial"/>
              </a:rPr>
              <a:t> </a:t>
            </a:r>
            <a:endParaRPr lang="en-US" dirty="0"/>
          </a:p>
        </p:txBody>
      </p:sp>
    </p:spTree>
    <p:extLst>
      <p:ext uri="{BB962C8B-B14F-4D97-AF65-F5344CB8AC3E}">
        <p14:creationId xmlns:p14="http://schemas.microsoft.com/office/powerpoint/2010/main" val="1983100852"/>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Escenario de inundaciones en la ciudad Esmeralda: Actualización 3</a:t>
            </a:r>
            <a:endParaRPr lang="en-US"/>
          </a:p>
        </p:txBody>
      </p:sp>
      <p:sp>
        <p:nvSpPr>
          <p:cNvPr id="3" name="Content Placeholder 2">
            <a:extLst>
              <a:ext uri="{FF2B5EF4-FFF2-40B4-BE49-F238E27FC236}">
                <a16:creationId xmlns:a16="http://schemas.microsoft.com/office/drawing/2014/main" id="{9233FE49-4F77-4798-93C6-BAE882287027}"/>
              </a:ext>
            </a:extLst>
          </p:cNvPr>
          <p:cNvSpPr>
            <a:spLocks noGrp="1"/>
          </p:cNvSpPr>
          <p:nvPr>
            <p:ph sz="quarter" idx="13"/>
          </p:nvPr>
        </p:nvSpPr>
        <p:spPr/>
        <p:txBody>
          <a:bodyPr>
            <a:normAutofit fontScale="55000" lnSpcReduction="20000"/>
          </a:bodyPr>
          <a:lstStyle/>
          <a:p>
            <a:pPr fontAlgn="auto">
              <a:spcBef>
                <a:spcPct val="100000"/>
              </a:spcBef>
              <a:spcAft>
                <a:spcPts val="0"/>
              </a:spcAft>
              <a:buSzPct val="99000"/>
              <a:tabLst/>
            </a:pPr>
            <a:r>
              <a:rPr lang="es-ES" kern="1200">
                <a:sym typeface="Arial"/>
              </a:rPr>
              <a:t>El plan de emergencia del asilo de ancianos exige que se trasladen los residentes con necesidades de cuidados intensivos al hospital comunitario. Los residentes sin necesidades de cuidados intensivos se trasladarán a refugios. </a:t>
            </a:r>
          </a:p>
          <a:p>
            <a:pPr fontAlgn="auto">
              <a:spcBef>
                <a:spcPct val="100000"/>
              </a:spcBef>
              <a:spcAft>
                <a:spcPts val="0"/>
              </a:spcAft>
              <a:buSzPct val="99000"/>
              <a:tabLst/>
            </a:pPr>
            <a:r>
              <a:rPr lang="es-ES" kern="1200">
                <a:sym typeface="Arial"/>
              </a:rPr>
              <a:t>La Cruz Roja Americana y el Ejército de Salvación están colaborando para manejar los refugios y proporcionar alimentos a los residentes desplazados. </a:t>
            </a:r>
          </a:p>
          <a:p>
            <a:pPr fontAlgn="auto">
              <a:spcBef>
                <a:spcPct val="100000"/>
              </a:spcBef>
              <a:spcAft>
                <a:spcPts val="0"/>
              </a:spcAft>
              <a:buSzPct val="99000"/>
              <a:tabLst/>
            </a:pPr>
            <a:r>
              <a:rPr lang="es-ES" kern="1200">
                <a:sym typeface="Arial"/>
              </a:rPr>
              <a:t>El Departamento de Obras Públicas y el Departamento de Salud están vigilando la entrada de agua a la Planta de Tratamiento de Aguas, buscando señales de contaminación por químicos. Equipos del Departamento de Obras Públicas colocan bolsas de arena para proteger la Planta de Tratamiento de Aguas. </a:t>
            </a:r>
            <a:endParaRPr lang="en-US"/>
          </a:p>
        </p:txBody>
      </p:sp>
      <p:pic>
        <p:nvPicPr>
          <p:cNvPr id="8" name="Content Placeholder 7" descr="A set of four photos Photo 1: (far left) flooded house. Photo 2: (second from left) shelter in gymnasium with people on cots. Photo 3: (second from right) house with large porch. Photo 4: (far right) family with baby.">
            <a:extLst>
              <a:ext uri="{FF2B5EF4-FFF2-40B4-BE49-F238E27FC236}">
                <a16:creationId xmlns:a16="http://schemas.microsoft.com/office/drawing/2014/main" id="{CAB5986B-2E07-4B01-80C8-4CEB6A5CFB67}"/>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2000" y="2831973"/>
            <a:ext cx="4114800" cy="1203578"/>
          </a:xfrm>
          <a:prstGeom prst="rect">
            <a:avLst/>
          </a:prstGeom>
        </p:spPr>
      </p:pic>
      <p:sp>
        <p:nvSpPr>
          <p:cNvPr id="9" name="Slide Number Placeholder 8">
            <a:extLst>
              <a:ext uri="{FF2B5EF4-FFF2-40B4-BE49-F238E27FC236}">
                <a16:creationId xmlns:a16="http://schemas.microsoft.com/office/drawing/2014/main" id="{0C841C91-317F-446B-AAE8-6F1FE847EE63}"/>
              </a:ext>
            </a:extLst>
          </p:cNvPr>
          <p:cNvSpPr>
            <a:spLocks noGrp="1"/>
          </p:cNvSpPr>
          <p:nvPr>
            <p:ph type="sldNum" sz="quarter" idx="12"/>
          </p:nvPr>
        </p:nvSpPr>
        <p:spPr/>
        <p:txBody>
          <a:bodyPr/>
          <a:lstStyle/>
          <a:p>
            <a:pPr>
              <a:spcBef>
                <a:spcPts val="100"/>
              </a:spcBef>
              <a:buSzPct val="99000"/>
            </a:pPr>
            <a:fld id="{56656B80-2832-4DB9-9C07-269BE3AF6C8E}" type="slidenum">
              <a:rPr lang="en-US" smtClean="0"/>
              <a:pPr>
                <a:spcBef>
                  <a:spcPts val="100"/>
                </a:spcBef>
                <a:buSzPct val="99000"/>
              </a:pPr>
              <a:t>14</a:t>
            </a:fld>
            <a:endParaRPr lang="en-US"/>
          </a:p>
        </p:txBody>
      </p:sp>
    </p:spTree>
    <p:extLst>
      <p:ext uri="{BB962C8B-B14F-4D97-AF65-F5344CB8AC3E}">
        <p14:creationId xmlns:p14="http://schemas.microsoft.com/office/powerpoint/2010/main" val="2984837294"/>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Comprobación de conocimientos</a:t>
            </a:r>
          </a:p>
        </p:txBody>
      </p:sp>
      <p:sp>
        <p:nvSpPr>
          <p:cNvPr id="8" name="Slide Number Placeholder 7">
            <a:extLst>
              <a:ext uri="{FF2B5EF4-FFF2-40B4-BE49-F238E27FC236}">
                <a16:creationId xmlns:a16="http://schemas.microsoft.com/office/drawing/2014/main" id="{32ECD1FB-FA60-4E03-AC7B-16C7A5E10889}"/>
              </a:ext>
            </a:extLst>
          </p:cNvPr>
          <p:cNvSpPr>
            <a:spLocks noGrp="1"/>
          </p:cNvSpPr>
          <p:nvPr>
            <p:ph type="sldNum" sz="quarter" idx="12"/>
          </p:nvPr>
        </p:nvSpPr>
        <p:spPr/>
        <p:txBody>
          <a:bodyPr/>
          <a:lstStyle/>
          <a:p>
            <a:pPr>
              <a:spcBef>
                <a:spcPts val="100"/>
              </a:spcBef>
              <a:buSzPct val="99000"/>
            </a:pPr>
            <a:fld id="{56656B80-2832-4DB9-9C07-269BE3AF6C8E}" type="slidenum">
              <a:rPr lang="en-US" smtClean="0"/>
              <a:pPr>
                <a:spcBef>
                  <a:spcPts val="100"/>
                </a:spcBef>
                <a:buSzPct val="99000"/>
              </a:pPr>
              <a:t>15</a:t>
            </a:fld>
            <a:endParaRPr lang="en-US"/>
          </a:p>
        </p:txBody>
      </p:sp>
      <p:pic>
        <p:nvPicPr>
          <p:cNvPr id="7" name="Content Placeholder 6" descr="Discussion Question">
            <a:extLst>
              <a:ext uri="{FF2B5EF4-FFF2-40B4-BE49-F238E27FC236}">
                <a16:creationId xmlns:a16="http://schemas.microsoft.com/office/drawing/2014/main" id="{4013098D-235A-4E1D-9ACD-20BFA893DD49}"/>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04842" y="3195604"/>
            <a:ext cx="476316" cy="476316"/>
          </a:xfrm>
          <a:prstGeom prst="rect">
            <a:avLst/>
          </a:prstGeom>
        </p:spPr>
      </p:pic>
      <p:sp>
        <p:nvSpPr>
          <p:cNvPr id="9" name="Content Placeholder 8">
            <a:extLst>
              <a:ext uri="{FF2B5EF4-FFF2-40B4-BE49-F238E27FC236}">
                <a16:creationId xmlns:a16="http://schemas.microsoft.com/office/drawing/2014/main" id="{D6E73F1A-27FA-421F-A0AF-5E8A2CDAAF4D}"/>
              </a:ext>
            </a:extLst>
          </p:cNvPr>
          <p:cNvSpPr>
            <a:spLocks noGrp="1"/>
          </p:cNvSpPr>
          <p:nvPr>
            <p:ph sz="quarter" idx="14"/>
          </p:nvPr>
        </p:nvSpPr>
        <p:spPr/>
        <p:txBody>
          <a:bodyPr>
            <a:normAutofit fontScale="92500" lnSpcReduction="20000"/>
          </a:bodyPr>
          <a:lstStyle/>
          <a:p>
            <a:pPr lvl="0">
              <a:spcBef>
                <a:spcPct val="100000"/>
              </a:spcBef>
              <a:buClrTx/>
            </a:pPr>
            <a:r>
              <a:rPr lang="es-ES" dirty="0">
                <a:sym typeface="Arial"/>
              </a:rPr>
              <a:t>Usted es el presidente de la Universidad de Lawrence. Usted y el gerente de Refugios de la Cruz Roja Americana se han comunicado con el Puesto de Comando del Incidente sobre la capacidad de satisfacer las necesidades nutricionales y farmacéuticas a largo plazo de los residentes ancianos. El Funcionario de Enlace solicita asistencia del Centro de Operaciones de Emergencias.</a:t>
            </a:r>
          </a:p>
          <a:p>
            <a:pPr lvl="0">
              <a:spcBef>
                <a:spcPct val="100000"/>
              </a:spcBef>
              <a:buClrTx/>
            </a:pPr>
            <a:r>
              <a:rPr lang="es-ES" b="1" dirty="0">
                <a:sym typeface="Arial"/>
              </a:rPr>
              <a:t>¿Cuál característica de gestión del NIMS se demuestra?</a:t>
            </a:r>
            <a:endParaRPr lang="en-US" dirty="0"/>
          </a:p>
        </p:txBody>
      </p:sp>
    </p:spTree>
    <p:extLst>
      <p:ext uri="{BB962C8B-B14F-4D97-AF65-F5344CB8AC3E}">
        <p14:creationId xmlns:p14="http://schemas.microsoft.com/office/powerpoint/2010/main" val="1065914441"/>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Comprobación de conocimientos</a:t>
            </a:r>
          </a:p>
        </p:txBody>
      </p:sp>
      <p:sp>
        <p:nvSpPr>
          <p:cNvPr id="8" name="Slide Number Placeholder 7">
            <a:extLst>
              <a:ext uri="{FF2B5EF4-FFF2-40B4-BE49-F238E27FC236}">
                <a16:creationId xmlns:a16="http://schemas.microsoft.com/office/drawing/2014/main" id="{E6921B30-7FE5-477E-A0E9-E9DA6BF078C5}"/>
              </a:ext>
            </a:extLst>
          </p:cNvPr>
          <p:cNvSpPr>
            <a:spLocks noGrp="1"/>
          </p:cNvSpPr>
          <p:nvPr>
            <p:ph type="sldNum" sz="quarter" idx="12"/>
          </p:nvPr>
        </p:nvSpPr>
        <p:spPr/>
        <p:txBody>
          <a:bodyPr/>
          <a:lstStyle/>
          <a:p>
            <a:pPr>
              <a:spcBef>
                <a:spcPts val="100"/>
              </a:spcBef>
              <a:buSzPct val="99000"/>
            </a:pPr>
            <a:fld id="{56656B80-2832-4DB9-9C07-269BE3AF6C8E}" type="slidenum">
              <a:rPr lang="en-US" smtClean="0"/>
              <a:pPr>
                <a:spcBef>
                  <a:spcPts val="100"/>
                </a:spcBef>
                <a:buSzPct val="99000"/>
              </a:pPr>
              <a:t>16</a:t>
            </a:fld>
            <a:endParaRPr lang="en-US"/>
          </a:p>
        </p:txBody>
      </p:sp>
      <p:pic>
        <p:nvPicPr>
          <p:cNvPr id="7" name="Content Placeholder 6" descr="Discussion Question">
            <a:extLst>
              <a:ext uri="{FF2B5EF4-FFF2-40B4-BE49-F238E27FC236}">
                <a16:creationId xmlns:a16="http://schemas.microsoft.com/office/drawing/2014/main" id="{12F24856-9C32-49A8-8017-D76B7C379B70}"/>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04842" y="3195604"/>
            <a:ext cx="476316" cy="476316"/>
          </a:xfrm>
          <a:prstGeom prst="rect">
            <a:avLst/>
          </a:prstGeom>
        </p:spPr>
      </p:pic>
      <p:sp>
        <p:nvSpPr>
          <p:cNvPr id="9" name="Content Placeholder 8">
            <a:extLst>
              <a:ext uri="{FF2B5EF4-FFF2-40B4-BE49-F238E27FC236}">
                <a16:creationId xmlns:a16="http://schemas.microsoft.com/office/drawing/2014/main" id="{48B3F1B7-D59A-4826-8717-6B991654935F}"/>
              </a:ext>
            </a:extLst>
          </p:cNvPr>
          <p:cNvSpPr>
            <a:spLocks noGrp="1"/>
          </p:cNvSpPr>
          <p:nvPr>
            <p:ph sz="quarter" idx="14"/>
          </p:nvPr>
        </p:nvSpPr>
        <p:spPr/>
        <p:txBody>
          <a:bodyPr>
            <a:normAutofit fontScale="70000" lnSpcReduction="20000"/>
          </a:bodyPr>
          <a:lstStyle/>
          <a:p>
            <a:pPr lvl="0">
              <a:spcBef>
                <a:spcPct val="100000"/>
              </a:spcBef>
              <a:buClrTx/>
            </a:pPr>
            <a:r>
              <a:rPr lang="es-ES" dirty="0">
                <a:sym typeface="Arial"/>
              </a:rPr>
              <a:t>Usted es el director de la escuela intermedia. Usted y el Gerente de Refugios notifican al Puesto de Comando del Incidente que varias personas se quejan de calambres abdominales, diarrea y vómitos. Usted solicita la asistencia de personal médico y de salud pública. También solicita suministros de saneamiento, camas y artículos de aseo adicionales. </a:t>
            </a:r>
          </a:p>
          <a:p>
            <a:pPr lvl="0">
              <a:spcBef>
                <a:spcPct val="100000"/>
              </a:spcBef>
              <a:buClrTx/>
            </a:pPr>
            <a:r>
              <a:rPr lang="es-ES" dirty="0">
                <a:sym typeface="Arial"/>
              </a:rPr>
              <a:t>El Jefe de la Sección de Operaciones solicita asistencia adicional del Centro de Operaciones de Emergencias para despachar un equipo de monitoreo especializado al refugio para investigar un posible brote. Los resultados de la investigación serán compartidos con los departamentos de Salud y de Obras Públicas.</a:t>
            </a:r>
          </a:p>
          <a:p>
            <a:pPr lvl="0">
              <a:spcBef>
                <a:spcPct val="100000"/>
              </a:spcBef>
              <a:buClrTx/>
            </a:pPr>
            <a:r>
              <a:rPr lang="es-ES" b="1" dirty="0">
                <a:sym typeface="Arial"/>
              </a:rPr>
              <a:t>¿A cuál característica de gestión del NIMS apoya usted? Converse sobre todas las que correspondan.</a:t>
            </a:r>
            <a:endParaRPr lang="en-US" dirty="0"/>
          </a:p>
        </p:txBody>
      </p:sp>
    </p:spTree>
    <p:extLst>
      <p:ext uri="{BB962C8B-B14F-4D97-AF65-F5344CB8AC3E}">
        <p14:creationId xmlns:p14="http://schemas.microsoft.com/office/powerpoint/2010/main" val="1796190968"/>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Escenario de inundaciones en la ciudad Esmeralda: Actualización 4</a:t>
            </a:r>
            <a:endParaRPr lang="en-US"/>
          </a:p>
        </p:txBody>
      </p:sp>
      <p:sp>
        <p:nvSpPr>
          <p:cNvPr id="3" name="Content Placeholder 2">
            <a:extLst>
              <a:ext uri="{FF2B5EF4-FFF2-40B4-BE49-F238E27FC236}">
                <a16:creationId xmlns:a16="http://schemas.microsoft.com/office/drawing/2014/main" id="{856EF2B7-A144-4E4A-988B-A3B5B365D236}"/>
              </a:ext>
            </a:extLst>
          </p:cNvPr>
          <p:cNvSpPr>
            <a:spLocks noGrp="1"/>
          </p:cNvSpPr>
          <p:nvPr>
            <p:ph idx="1"/>
          </p:nvPr>
        </p:nvSpPr>
        <p:spPr/>
        <p:txBody>
          <a:bodyPr>
            <a:normAutofit fontScale="40000" lnSpcReduction="20000"/>
          </a:bodyPr>
          <a:lstStyle/>
          <a:p>
            <a:pPr fontAlgn="auto">
              <a:spcBef>
                <a:spcPct val="100000"/>
              </a:spcBef>
              <a:spcAft>
                <a:spcPts val="0"/>
              </a:spcAft>
              <a:buSzPct val="99000"/>
              <a:tabLst/>
            </a:pPr>
            <a:r>
              <a:rPr lang="es-ES" kern="1200">
                <a:sym typeface="Arial"/>
              </a:rPr>
              <a:t>Los niveles del río han bajado continuamente y los propietarios de propiedades residenciales están ansiosos e intentando regresar a sus propiedades. Equipos de servicios públicos están ayudando a los equipos municipales de inspección de edificios para inspeccionar las casas desalojadas para seguridad e integridad estructural antes de permitir que los residentes vuelvan. Se vigilan la calidad del agua potable, las actividades de limpieza y la evaluación de daños están comenzando. </a:t>
            </a:r>
          </a:p>
          <a:p>
            <a:pPr fontAlgn="auto">
              <a:spcBef>
                <a:spcPct val="100000"/>
              </a:spcBef>
              <a:spcAft>
                <a:spcPts val="0"/>
              </a:spcAft>
              <a:buSzPct val="99000"/>
              <a:tabLst/>
            </a:pPr>
            <a:r>
              <a:rPr lang="es-ES" kern="1200">
                <a:sym typeface="Arial"/>
              </a:rPr>
              <a:t>La Cruz Roja Americana y el Ejército de Salvación informan que la mayoría de los desalojados han encontrado vivienda provisional a largo plazo. Muy pocos de los desalojados permanecen en los refugios, y se espera que los refugios se cierren pronto.</a:t>
            </a:r>
          </a:p>
          <a:p>
            <a:pPr fontAlgn="auto">
              <a:spcBef>
                <a:spcPct val="100000"/>
              </a:spcBef>
              <a:spcAft>
                <a:spcPts val="0"/>
              </a:spcAft>
              <a:buSzPct val="99000"/>
              <a:tabLst/>
            </a:pPr>
            <a:r>
              <a:rPr lang="es-ES" kern="1200">
                <a:sym typeface="Arial"/>
              </a:rPr>
              <a:t>El personal del Departamento de Salud de la ciudad Esmeralda, junto con representantes de los Departamentos de Salud del Condado y del Estado, vigilan las entradas de agua y el agua potable de la ciudad para señales de contaminación. Hasta el momento, no se ha detectado nada significante. El Departamento de Salud del Condado también vigila los pozos particulares según solicitado por los propietarios de terrenos.</a:t>
            </a:r>
          </a:p>
          <a:p>
            <a:pPr fontAlgn="auto">
              <a:spcBef>
                <a:spcPct val="100000"/>
              </a:spcBef>
              <a:spcAft>
                <a:spcPts val="0"/>
              </a:spcAft>
              <a:buSzPct val="99000"/>
              <a:tabLst/>
            </a:pPr>
            <a:r>
              <a:rPr lang="es-ES" kern="1200">
                <a:sym typeface="Arial"/>
              </a:rPr>
              <a:t>El asilo de ancianos informa que las aguas han retrocedido del edificio y que se comienzan los procedimientos de limpieza. Esperan terminar la limpieza, incluyendo las inspecciones obligatorias por parte del Departamento de Salud del Estado, dentro de una semana. </a:t>
            </a:r>
          </a:p>
          <a:p>
            <a:pPr fontAlgn="auto">
              <a:spcBef>
                <a:spcPct val="100000"/>
              </a:spcBef>
              <a:spcAft>
                <a:spcPts val="0"/>
              </a:spcAft>
              <a:buSzPct val="99000"/>
              <a:tabLst/>
            </a:pPr>
            <a:r>
              <a:rPr lang="es-ES" kern="1200">
                <a:sym typeface="Arial"/>
              </a:rPr>
              <a:t>Ya que las actividades se cambian de la respuesta a la recuperación, el alcalde de la ciudad ha pedido que el Comandante del Incidente se prepare para desmovilizar y transferir el mando del incidente a un Comando Unificado compuesto por el Centro de Manejo de Emergencias, al Departamento de Salud y el Departamento de Obras Públicas de la ciudad Esmeralda.</a:t>
            </a:r>
          </a:p>
          <a:p>
            <a:pPr fontAlgn="auto">
              <a:spcBef>
                <a:spcPct val="100000"/>
              </a:spcBef>
              <a:spcAft>
                <a:spcPts val="0"/>
              </a:spcAft>
              <a:buSzPct val="99000"/>
              <a:tabLst/>
            </a:pPr>
            <a:r>
              <a:rPr lang="es-ES" kern="1200">
                <a:sym typeface="Arial"/>
              </a:rPr>
              <a:t>Este Comando Unificado recientemente formado se enfocará en restablecer los servicios esenciales, proveer para una regreso seguro de los residentes desplazados y llevar a cabo una evaluación minuciosa de los daños. La transferencia del mando será realizada al final del próximo período operacional.</a:t>
            </a:r>
            <a:endParaRPr lang="en-US"/>
          </a:p>
        </p:txBody>
      </p:sp>
      <p:sp>
        <p:nvSpPr>
          <p:cNvPr id="7" name="Slide Number Placeholder 6">
            <a:extLst>
              <a:ext uri="{FF2B5EF4-FFF2-40B4-BE49-F238E27FC236}">
                <a16:creationId xmlns:a16="http://schemas.microsoft.com/office/drawing/2014/main" id="{7EF86CF3-9DC5-4EC3-AAE8-205516100D63}"/>
              </a:ext>
            </a:extLst>
          </p:cNvPr>
          <p:cNvSpPr>
            <a:spLocks noGrp="1"/>
          </p:cNvSpPr>
          <p:nvPr>
            <p:ph type="sldNum" sz="quarter" idx="12"/>
          </p:nvPr>
        </p:nvSpPr>
        <p:spPr/>
        <p:txBody>
          <a:bodyPr/>
          <a:lstStyle/>
          <a:p>
            <a:pPr>
              <a:spcBef>
                <a:spcPts val="100"/>
              </a:spcBef>
              <a:buSzPct val="99000"/>
            </a:pPr>
            <a:fld id="{56656B80-2832-4DB9-9C07-269BE3AF6C8E}" type="slidenum">
              <a:rPr lang="en-US" smtClean="0"/>
              <a:pPr>
                <a:spcBef>
                  <a:spcPts val="100"/>
                </a:spcBef>
                <a:buSzPct val="99000"/>
              </a:pPr>
              <a:t>17</a:t>
            </a:fld>
            <a:endParaRPr lang="en-US"/>
          </a:p>
        </p:txBody>
      </p:sp>
    </p:spTree>
    <p:extLst>
      <p:ext uri="{BB962C8B-B14F-4D97-AF65-F5344CB8AC3E}">
        <p14:creationId xmlns:p14="http://schemas.microsoft.com/office/powerpoint/2010/main" val="784472987"/>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Comprobación de conocimientos </a:t>
            </a:r>
          </a:p>
        </p:txBody>
      </p:sp>
      <p:sp>
        <p:nvSpPr>
          <p:cNvPr id="8" name="Slide Number Placeholder 7">
            <a:extLst>
              <a:ext uri="{FF2B5EF4-FFF2-40B4-BE49-F238E27FC236}">
                <a16:creationId xmlns:a16="http://schemas.microsoft.com/office/drawing/2014/main" id="{D6438EC6-0EA1-49F0-9CB1-00A6971DF154}"/>
              </a:ext>
            </a:extLst>
          </p:cNvPr>
          <p:cNvSpPr>
            <a:spLocks noGrp="1"/>
          </p:cNvSpPr>
          <p:nvPr>
            <p:ph type="sldNum" sz="quarter" idx="12"/>
          </p:nvPr>
        </p:nvSpPr>
        <p:spPr/>
        <p:txBody>
          <a:bodyPr/>
          <a:lstStyle/>
          <a:p>
            <a:pPr>
              <a:spcBef>
                <a:spcPts val="100"/>
              </a:spcBef>
              <a:buSzPct val="99000"/>
            </a:pPr>
            <a:fld id="{56656B80-2832-4DB9-9C07-269BE3AF6C8E}" type="slidenum">
              <a:rPr lang="en-US" smtClean="0"/>
              <a:pPr>
                <a:spcBef>
                  <a:spcPts val="100"/>
                </a:spcBef>
                <a:buSzPct val="99000"/>
              </a:pPr>
              <a:t>18</a:t>
            </a:fld>
            <a:endParaRPr lang="en-US"/>
          </a:p>
        </p:txBody>
      </p:sp>
      <p:pic>
        <p:nvPicPr>
          <p:cNvPr id="7" name="Content Placeholder 6" descr="Discussion Question">
            <a:extLst>
              <a:ext uri="{FF2B5EF4-FFF2-40B4-BE49-F238E27FC236}">
                <a16:creationId xmlns:a16="http://schemas.microsoft.com/office/drawing/2014/main" id="{8617AE3C-2776-4A87-B926-2ABA9C137BC8}"/>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04842" y="3195604"/>
            <a:ext cx="476316" cy="476316"/>
          </a:xfrm>
          <a:prstGeom prst="rect">
            <a:avLst/>
          </a:prstGeom>
        </p:spPr>
      </p:pic>
      <p:sp>
        <p:nvSpPr>
          <p:cNvPr id="9" name="Content Placeholder 8">
            <a:extLst>
              <a:ext uri="{FF2B5EF4-FFF2-40B4-BE49-F238E27FC236}">
                <a16:creationId xmlns:a16="http://schemas.microsoft.com/office/drawing/2014/main" id="{D78DCB5C-D7C5-414D-91BD-05E4992BE12B}"/>
              </a:ext>
            </a:extLst>
          </p:cNvPr>
          <p:cNvSpPr>
            <a:spLocks noGrp="1"/>
          </p:cNvSpPr>
          <p:nvPr>
            <p:ph sz="quarter" idx="14"/>
          </p:nvPr>
        </p:nvSpPr>
        <p:spPr/>
        <p:txBody>
          <a:bodyPr>
            <a:normAutofit fontScale="92500" lnSpcReduction="10000"/>
          </a:bodyPr>
          <a:lstStyle/>
          <a:p>
            <a:pPr lvl="0">
              <a:spcBef>
                <a:spcPct val="100000"/>
              </a:spcBef>
              <a:buClrTx/>
            </a:pPr>
            <a:r>
              <a:rPr lang="es-ES" dirty="0">
                <a:sym typeface="Arial"/>
              </a:rPr>
              <a:t>Al comenzar el proceso de finalizar las operaciones de refugio, el Supervisor de Operaciones en Desastre de la Cruz Roja Americana ha ordenado que usted empiece a reasignar al personal de los refugios y liberar a aquellos que ya no son necesarios. Usted ordena al personal liberado que registre su salida. </a:t>
            </a:r>
          </a:p>
          <a:p>
            <a:pPr lvl="0">
              <a:spcBef>
                <a:spcPct val="100000"/>
              </a:spcBef>
              <a:buClrTx/>
            </a:pPr>
            <a:r>
              <a:rPr lang="es-ES" b="1" dirty="0">
                <a:sym typeface="Arial"/>
              </a:rPr>
              <a:t>¿A cuál característica de gestión del NIMS apoya? Converse sobre todas las que correspondan.</a:t>
            </a:r>
            <a:endParaRPr lang="en-US" dirty="0"/>
          </a:p>
        </p:txBody>
      </p:sp>
    </p:spTree>
    <p:extLst>
      <p:ext uri="{BB962C8B-B14F-4D97-AF65-F5344CB8AC3E}">
        <p14:creationId xmlns:p14="http://schemas.microsoft.com/office/powerpoint/2010/main" val="4068859880"/>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Comprobación de conocimientos</a:t>
            </a:r>
          </a:p>
        </p:txBody>
      </p:sp>
      <p:sp>
        <p:nvSpPr>
          <p:cNvPr id="8" name="Slide Number Placeholder 7">
            <a:extLst>
              <a:ext uri="{FF2B5EF4-FFF2-40B4-BE49-F238E27FC236}">
                <a16:creationId xmlns:a16="http://schemas.microsoft.com/office/drawing/2014/main" id="{92924647-5BB1-4C85-92A7-1255A78315CA}"/>
              </a:ext>
            </a:extLst>
          </p:cNvPr>
          <p:cNvSpPr>
            <a:spLocks noGrp="1"/>
          </p:cNvSpPr>
          <p:nvPr>
            <p:ph type="sldNum" sz="quarter" idx="12"/>
          </p:nvPr>
        </p:nvSpPr>
        <p:spPr/>
        <p:txBody>
          <a:bodyPr/>
          <a:lstStyle/>
          <a:p>
            <a:pPr>
              <a:spcBef>
                <a:spcPts val="100"/>
              </a:spcBef>
              <a:buSzPct val="99000"/>
            </a:pPr>
            <a:fld id="{56656B80-2832-4DB9-9C07-269BE3AF6C8E}" type="slidenum">
              <a:rPr lang="en-US" smtClean="0"/>
              <a:pPr>
                <a:spcBef>
                  <a:spcPts val="100"/>
                </a:spcBef>
                <a:buSzPct val="99000"/>
              </a:pPr>
              <a:t>19</a:t>
            </a:fld>
            <a:endParaRPr lang="en-US"/>
          </a:p>
        </p:txBody>
      </p:sp>
      <p:pic>
        <p:nvPicPr>
          <p:cNvPr id="7" name="Content Placeholder 6" descr="Discussion Question">
            <a:extLst>
              <a:ext uri="{FF2B5EF4-FFF2-40B4-BE49-F238E27FC236}">
                <a16:creationId xmlns:a16="http://schemas.microsoft.com/office/drawing/2014/main" id="{740E3153-785A-4CBE-8A20-0C379FAB0962}"/>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04842" y="3195604"/>
            <a:ext cx="476316" cy="476316"/>
          </a:xfrm>
          <a:prstGeom prst="rect">
            <a:avLst/>
          </a:prstGeom>
        </p:spPr>
      </p:pic>
      <p:sp>
        <p:nvSpPr>
          <p:cNvPr id="9" name="Content Placeholder 8">
            <a:extLst>
              <a:ext uri="{FF2B5EF4-FFF2-40B4-BE49-F238E27FC236}">
                <a16:creationId xmlns:a16="http://schemas.microsoft.com/office/drawing/2014/main" id="{7F86612D-476C-42EE-8035-7AB22C65DE27}"/>
              </a:ext>
            </a:extLst>
          </p:cNvPr>
          <p:cNvSpPr>
            <a:spLocks noGrp="1"/>
          </p:cNvSpPr>
          <p:nvPr>
            <p:ph sz="quarter" idx="14"/>
          </p:nvPr>
        </p:nvSpPr>
        <p:spPr/>
        <p:txBody>
          <a:bodyPr>
            <a:normAutofit fontScale="70000" lnSpcReduction="20000"/>
          </a:bodyPr>
          <a:lstStyle/>
          <a:p>
            <a:r>
              <a:rPr lang="es-ES" dirty="0">
                <a:sym typeface="Arial"/>
              </a:rPr>
              <a:t>Usted es el director de la escuela intermedia. Al comenzar el proceso de finalizar las operaciones de refugio, usted aún se preocupa por la enfermedad que padecieron los residentes en su instalación, la cual fue confirmada como una enfermedad trasmitida mediante los alimentos donados. Ya que la escuela se reanudará pronto, usted quiere volver a asegurar al personal de la escuela y a los padres de los alumnos que no existen riesgos remanentes. Usted solicita al recién formado Comando Unificado que proporcione una transmisión de información pública y un representante del Departamento de Salud que pueda compartir información sobre la enfermedad y responder preguntas.</a:t>
            </a:r>
            <a:br>
              <a:rPr lang="es-ES" dirty="0">
                <a:sym typeface="Arial"/>
              </a:rPr>
            </a:br>
            <a:br>
              <a:rPr lang="es-ES" dirty="0">
                <a:sym typeface="Arial"/>
              </a:rPr>
            </a:br>
            <a:r>
              <a:rPr lang="es-ES" b="1" dirty="0">
                <a:sym typeface="Arial"/>
              </a:rPr>
              <a:t>¿Cuál característica de gestión del NIMS se demuestra?</a:t>
            </a:r>
            <a:endParaRPr lang="en-US" dirty="0"/>
          </a:p>
        </p:txBody>
      </p:sp>
    </p:spTree>
    <p:extLst>
      <p:ext uri="{BB962C8B-B14F-4D97-AF65-F5344CB8AC3E}">
        <p14:creationId xmlns:p14="http://schemas.microsoft.com/office/powerpoint/2010/main" val="3537349000"/>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Escenario de inundaciones en la ciudad Esmeralda</a:t>
            </a:r>
            <a:endParaRPr lang="en-US"/>
          </a:p>
        </p:txBody>
      </p:sp>
      <p:sp>
        <p:nvSpPr>
          <p:cNvPr id="3" name="Content Placeholder 2">
            <a:extLst>
              <a:ext uri="{FF2B5EF4-FFF2-40B4-BE49-F238E27FC236}">
                <a16:creationId xmlns:a16="http://schemas.microsoft.com/office/drawing/2014/main" id="{7076B626-30DB-46F5-9161-01FA4D0EB534}"/>
              </a:ext>
            </a:extLst>
          </p:cNvPr>
          <p:cNvSpPr>
            <a:spLocks noGrp="1"/>
          </p:cNvSpPr>
          <p:nvPr>
            <p:ph sz="quarter" idx="13"/>
          </p:nvPr>
        </p:nvSpPr>
        <p:spPr/>
        <p:txBody>
          <a:bodyPr>
            <a:normAutofit fontScale="92500"/>
          </a:bodyPr>
          <a:lstStyle/>
          <a:p>
            <a:pPr>
              <a:spcBef>
                <a:spcPct val="100000"/>
              </a:spcBef>
              <a:buSzPct val="99000"/>
            </a:pPr>
            <a:r>
              <a:rPr lang="es-ES" kern="1200">
                <a:sym typeface="Arial"/>
              </a:rPr>
              <a:t>Han habido lluvias torrenciales los últimos siete días en la ciudad Esmeralda. La ciudad Esmeralda y la Oficina de Manejo de Emergencias del condado de la Libertad preparan una respuesta ante la posibilidad de una situación de inundaciones. Los residentes están empezando a hacer preguntas sobre los niveles crecientes del río y del lago, y se preguntan si se verán obligados a desalojar sus casas. </a:t>
            </a:r>
            <a:endParaRPr lang="en-US"/>
          </a:p>
        </p:txBody>
      </p:sp>
      <p:pic>
        <p:nvPicPr>
          <p:cNvPr id="8" name="Content Placeholder 7" descr="Photograph of a lake that has flooded and gone beyond two closed road barriers, one with a Road Closed sign attached">
            <a:extLst>
              <a:ext uri="{FF2B5EF4-FFF2-40B4-BE49-F238E27FC236}">
                <a16:creationId xmlns:a16="http://schemas.microsoft.com/office/drawing/2014/main" id="{8155C6A1-BE5D-4226-9EBE-3C004A71F58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668654" y="2445181"/>
            <a:ext cx="1828799" cy="1828799"/>
          </a:xfrm>
          <a:prstGeom prst="rect">
            <a:avLst/>
          </a:prstGeom>
        </p:spPr>
      </p:pic>
      <p:sp>
        <p:nvSpPr>
          <p:cNvPr id="9" name="Slide Number Placeholder 8">
            <a:extLst>
              <a:ext uri="{FF2B5EF4-FFF2-40B4-BE49-F238E27FC236}">
                <a16:creationId xmlns:a16="http://schemas.microsoft.com/office/drawing/2014/main" id="{FF0CB74E-8081-467E-8A47-FD90CADAC3AE}"/>
              </a:ext>
            </a:extLst>
          </p:cNvPr>
          <p:cNvSpPr>
            <a:spLocks noGrp="1"/>
          </p:cNvSpPr>
          <p:nvPr>
            <p:ph type="sldNum" sz="quarter" idx="12"/>
          </p:nvPr>
        </p:nvSpPr>
        <p:spPr/>
        <p:txBody>
          <a:bodyPr/>
          <a:lstStyle/>
          <a:p>
            <a:pPr>
              <a:spcBef>
                <a:spcPts val="100"/>
              </a:spcBef>
              <a:buSzPct val="99000"/>
            </a:pPr>
            <a:fld id="{56656B80-2832-4DB9-9C07-269BE3AF6C8E}" type="slidenum">
              <a:rPr lang="en-US" smtClean="0"/>
              <a:pPr>
                <a:spcBef>
                  <a:spcPts val="100"/>
                </a:spcBef>
                <a:buSzPct val="99000"/>
              </a:pPr>
              <a:t>2</a:t>
            </a:fld>
            <a:endParaRPr lang="en-US"/>
          </a:p>
        </p:txBody>
      </p:sp>
    </p:spTree>
    <p:extLst>
      <p:ext uri="{BB962C8B-B14F-4D97-AF65-F5344CB8AC3E}">
        <p14:creationId xmlns:p14="http://schemas.microsoft.com/office/powerpoint/2010/main" val="4095223791"/>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Resumen de la lección 5</a:t>
            </a:r>
            <a:endParaRPr lang="en-US"/>
          </a:p>
        </p:txBody>
      </p:sp>
      <p:sp>
        <p:nvSpPr>
          <p:cNvPr id="3" name="Content Placeholder 2">
            <a:extLst>
              <a:ext uri="{FF2B5EF4-FFF2-40B4-BE49-F238E27FC236}">
                <a16:creationId xmlns:a16="http://schemas.microsoft.com/office/drawing/2014/main" id="{C8125A20-DEF2-4A09-B66B-FE5C792ADF42}"/>
              </a:ext>
            </a:extLst>
          </p:cNvPr>
          <p:cNvSpPr>
            <a:spLocks noGrp="1"/>
          </p:cNvSpPr>
          <p:nvPr>
            <p:ph idx="1"/>
          </p:nvPr>
        </p:nvSpPr>
        <p:spPr/>
        <p:txBody>
          <a:bodyPr>
            <a:normAutofit lnSpcReduction="10000"/>
          </a:bodyPr>
          <a:lstStyle/>
          <a:p>
            <a:pPr fontAlgn="auto">
              <a:spcBef>
                <a:spcPct val="100000"/>
              </a:spcBef>
              <a:spcAft>
                <a:spcPts val="0"/>
              </a:spcAft>
              <a:buSzPct val="99000"/>
              <a:tabLst/>
            </a:pPr>
            <a:r>
              <a:rPr lang="es-ES" kern="1200">
                <a:sym typeface="Arial"/>
              </a:rPr>
              <a:t>Usted ha finalizado la lección 5. </a:t>
            </a:r>
          </a:p>
          <a:p>
            <a:pPr fontAlgn="auto">
              <a:spcBef>
                <a:spcPct val="100000"/>
              </a:spcBef>
              <a:spcAft>
                <a:spcPts val="0"/>
              </a:spcAft>
              <a:buSzPct val="99000"/>
              <a:tabLst/>
            </a:pPr>
            <a:r>
              <a:rPr lang="es-ES" kern="1200">
                <a:sym typeface="Arial"/>
              </a:rPr>
              <a:t>En esta lección, usted ha:</a:t>
            </a:r>
          </a:p>
          <a:p>
            <a:pPr marL="381000" lvl="1" indent="-381000" fontAlgn="auto">
              <a:spcBef>
                <a:spcPct val="100000"/>
              </a:spcBef>
              <a:spcAft>
                <a:spcPts val="0"/>
              </a:spcAft>
              <a:buSzPct val="99000"/>
              <a:buFont typeface="Arial"/>
              <a:buChar char="•"/>
              <a:tabLst/>
            </a:pPr>
            <a:r>
              <a:rPr lang="es-ES" kern="1200">
                <a:ea typeface="+mn-ea"/>
                <a:sym typeface="Arial"/>
              </a:rPr>
              <a:t>Identificado cómo las características de gestión del Sistema Nacional de Manejo de Incidentes (NIMS) se aplican en roles específicos.</a:t>
            </a:r>
          </a:p>
          <a:p>
            <a:pPr marL="381000" lvl="1" indent="-381000" fontAlgn="auto">
              <a:spcBef>
                <a:spcPct val="100000"/>
              </a:spcBef>
              <a:spcAft>
                <a:spcPts val="0"/>
              </a:spcAft>
              <a:buSzPct val="99000"/>
              <a:buFont typeface="Arial"/>
              <a:buChar char="•"/>
              <a:tabLst/>
            </a:pPr>
            <a:r>
              <a:rPr lang="es-ES" kern="1200">
                <a:ea typeface="+mn-ea"/>
                <a:sym typeface="Arial"/>
              </a:rPr>
              <a:t>Identificado cómo las características de gestión del Sistema Nacional de Manejo de Incidentes (NIMS) se aplican en situaciones específicas.</a:t>
            </a:r>
            <a:endParaRPr lang="en-US"/>
          </a:p>
        </p:txBody>
      </p:sp>
      <p:sp>
        <p:nvSpPr>
          <p:cNvPr id="6" name="Slide Number Placeholder 5">
            <a:extLst>
              <a:ext uri="{FF2B5EF4-FFF2-40B4-BE49-F238E27FC236}">
                <a16:creationId xmlns:a16="http://schemas.microsoft.com/office/drawing/2014/main" id="{8E1D19D0-E161-4902-9AD9-6DC0B7157267}"/>
              </a:ext>
            </a:extLst>
          </p:cNvPr>
          <p:cNvSpPr>
            <a:spLocks noGrp="1"/>
          </p:cNvSpPr>
          <p:nvPr>
            <p:ph type="sldNum" sz="quarter" idx="12"/>
          </p:nvPr>
        </p:nvSpPr>
        <p:spPr/>
        <p:txBody>
          <a:bodyPr/>
          <a:lstStyle/>
          <a:p>
            <a:pPr>
              <a:spcBef>
                <a:spcPts val="100"/>
              </a:spcBef>
              <a:buSzPct val="99000"/>
            </a:pPr>
            <a:fld id="{56656B80-2832-4DB9-9C07-269BE3AF6C8E}" type="slidenum">
              <a:rPr lang="en-US" smtClean="0"/>
              <a:pPr>
                <a:spcBef>
                  <a:spcPts val="100"/>
                </a:spcBef>
                <a:buSzPct val="99000"/>
              </a:pPr>
              <a:t>20</a:t>
            </a:fld>
            <a:endParaRPr lang="en-US"/>
          </a:p>
        </p:txBody>
      </p:sp>
    </p:spTree>
    <p:extLst>
      <p:ext uri="{BB962C8B-B14F-4D97-AF65-F5344CB8AC3E}">
        <p14:creationId xmlns:p14="http://schemas.microsoft.com/office/powerpoint/2010/main" val="3396333069"/>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Resumen del curso</a:t>
            </a:r>
          </a:p>
        </p:txBody>
      </p:sp>
      <p:sp>
        <p:nvSpPr>
          <p:cNvPr id="3" name="Content Placeholder 2">
            <a:extLst>
              <a:ext uri="{FF2B5EF4-FFF2-40B4-BE49-F238E27FC236}">
                <a16:creationId xmlns:a16="http://schemas.microsoft.com/office/drawing/2014/main" id="{B80A2BC3-26B5-43A2-A9AA-DC4F5588AA1B}"/>
              </a:ext>
            </a:extLst>
          </p:cNvPr>
          <p:cNvSpPr>
            <a:spLocks noGrp="1"/>
          </p:cNvSpPr>
          <p:nvPr>
            <p:ph idx="1"/>
          </p:nvPr>
        </p:nvSpPr>
        <p:spPr/>
        <p:txBody>
          <a:bodyPr>
            <a:normAutofit fontScale="70000" lnSpcReduction="20000"/>
          </a:bodyPr>
          <a:lstStyle/>
          <a:p>
            <a:pPr fontAlgn="auto">
              <a:spcBef>
                <a:spcPct val="100000"/>
              </a:spcBef>
              <a:spcAft>
                <a:spcPts val="0"/>
              </a:spcAft>
              <a:buSzPct val="99000"/>
              <a:tabLst/>
            </a:pPr>
            <a:r>
              <a:rPr lang="es-ES" kern="1200">
                <a:sym typeface="Arial"/>
              </a:rPr>
              <a:t>Usted ya ha finalizado este curso.</a:t>
            </a:r>
          </a:p>
          <a:p>
            <a:pPr fontAlgn="auto">
              <a:spcBef>
                <a:spcPct val="100000"/>
              </a:spcBef>
              <a:spcAft>
                <a:spcPts val="0"/>
              </a:spcAft>
              <a:buSzPct val="99000"/>
              <a:tabLst/>
            </a:pPr>
            <a:r>
              <a:rPr lang="es-ES" kern="1200">
                <a:sym typeface="Arial"/>
              </a:rPr>
              <a:t>Ahora, será capaz de:</a:t>
            </a:r>
          </a:p>
          <a:p>
            <a:pPr marL="381000" lvl="1" indent="-381000" fontAlgn="auto">
              <a:spcBef>
                <a:spcPct val="100000"/>
              </a:spcBef>
              <a:spcAft>
                <a:spcPts val="0"/>
              </a:spcAft>
              <a:buSzPct val="99000"/>
              <a:buFont typeface="Arial"/>
              <a:buChar char="•"/>
              <a:tabLst/>
            </a:pPr>
            <a:r>
              <a:rPr lang="es-ES" kern="1200">
                <a:ea typeface="+mn-ea"/>
                <a:sym typeface="Arial"/>
              </a:rPr>
              <a:t>Explicar los principios y la estructura básica del Sistema de Comando de Incidentes (ICS, por sus siglas en inglés).</a:t>
            </a:r>
          </a:p>
          <a:p>
            <a:pPr marL="381000" lvl="1" indent="-381000" fontAlgn="auto">
              <a:spcBef>
                <a:spcPct val="100000"/>
              </a:spcBef>
              <a:spcAft>
                <a:spcPts val="0"/>
              </a:spcAft>
              <a:buSzPct val="99000"/>
              <a:buFont typeface="Arial"/>
              <a:buChar char="•"/>
              <a:tabLst/>
            </a:pPr>
            <a:r>
              <a:rPr lang="es-ES" kern="1200">
                <a:ea typeface="+mn-ea"/>
                <a:sym typeface="Arial"/>
              </a:rPr>
              <a:t>Describir las características de gestión del NIMS que forman la base del ICS.</a:t>
            </a:r>
          </a:p>
          <a:p>
            <a:pPr marL="381000" lvl="1" indent="-381000" fontAlgn="auto">
              <a:spcBef>
                <a:spcPct val="100000"/>
              </a:spcBef>
              <a:spcAft>
                <a:spcPts val="0"/>
              </a:spcAft>
              <a:buSzPct val="99000"/>
              <a:buFont typeface="Arial"/>
              <a:buChar char="•"/>
              <a:tabLst/>
            </a:pPr>
            <a:r>
              <a:rPr lang="es-ES" kern="1200">
                <a:ea typeface="+mn-ea"/>
                <a:sym typeface="Arial"/>
              </a:rPr>
              <a:t>Describir las áreas funcionales del ICS y los roles del Comandante del Incidente y el personal de mando.</a:t>
            </a:r>
          </a:p>
          <a:p>
            <a:pPr marL="381000" lvl="1" indent="-381000" fontAlgn="auto">
              <a:spcBef>
                <a:spcPct val="100000"/>
              </a:spcBef>
              <a:spcAft>
                <a:spcPts val="0"/>
              </a:spcAft>
              <a:buSzPct val="99000"/>
              <a:buFont typeface="Arial"/>
              <a:buChar char="•"/>
              <a:tabLst/>
            </a:pPr>
            <a:r>
              <a:rPr lang="es-ES" kern="1200">
                <a:ea typeface="+mn-ea"/>
                <a:sym typeface="Arial"/>
              </a:rPr>
              <a:t>Describir los roles del Estado Mayor dentro del ICS.</a:t>
            </a:r>
          </a:p>
          <a:p>
            <a:pPr marL="381000" lvl="1" indent="-381000" fontAlgn="auto">
              <a:spcBef>
                <a:spcPct val="100000"/>
              </a:spcBef>
              <a:spcAft>
                <a:spcPts val="0"/>
              </a:spcAft>
              <a:buSzPct val="99000"/>
              <a:buFont typeface="Arial"/>
              <a:buChar char="•"/>
              <a:tabLst/>
            </a:pPr>
            <a:r>
              <a:rPr lang="es-ES" kern="1200">
                <a:ea typeface="+mn-ea"/>
                <a:sym typeface="Arial"/>
              </a:rPr>
              <a:t>Identificar cómo las características de gestión del NIMS se aplican al ICS en una variedad de roles y disciplinas.</a:t>
            </a:r>
            <a:endParaRPr lang="en-US"/>
          </a:p>
        </p:txBody>
      </p:sp>
      <p:sp>
        <p:nvSpPr>
          <p:cNvPr id="6" name="Slide Number Placeholder 5">
            <a:extLst>
              <a:ext uri="{FF2B5EF4-FFF2-40B4-BE49-F238E27FC236}">
                <a16:creationId xmlns:a16="http://schemas.microsoft.com/office/drawing/2014/main" id="{2424C5C7-124E-40E3-A797-32DC233328E8}"/>
              </a:ext>
            </a:extLst>
          </p:cNvPr>
          <p:cNvSpPr>
            <a:spLocks noGrp="1"/>
          </p:cNvSpPr>
          <p:nvPr>
            <p:ph type="sldNum" sz="quarter" idx="12"/>
          </p:nvPr>
        </p:nvSpPr>
        <p:spPr/>
        <p:txBody>
          <a:bodyPr/>
          <a:lstStyle/>
          <a:p>
            <a:pPr>
              <a:spcBef>
                <a:spcPts val="100"/>
              </a:spcBef>
              <a:buSzPct val="99000"/>
            </a:pPr>
            <a:fld id="{56656B80-2832-4DB9-9C07-269BE3AF6C8E}" type="slidenum">
              <a:rPr lang="en-US" smtClean="0"/>
              <a:pPr>
                <a:spcBef>
                  <a:spcPts val="100"/>
                </a:spcBef>
                <a:buSzPct val="99000"/>
              </a:pPr>
              <a:t>21</a:t>
            </a:fld>
            <a:endParaRPr lang="en-US"/>
          </a:p>
        </p:txBody>
      </p:sp>
    </p:spTree>
    <p:extLst>
      <p:ext uri="{BB962C8B-B14F-4D97-AF65-F5344CB8AC3E}">
        <p14:creationId xmlns:p14="http://schemas.microsoft.com/office/powerpoint/2010/main" val="1330738937"/>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Instrucciones para el examen final de IS-100.c </a:t>
            </a:r>
            <a:endParaRPr lang="en-US"/>
          </a:p>
        </p:txBody>
      </p:sp>
      <p:sp>
        <p:nvSpPr>
          <p:cNvPr id="3" name="Content Placeholder 2">
            <a:extLst>
              <a:ext uri="{FF2B5EF4-FFF2-40B4-BE49-F238E27FC236}">
                <a16:creationId xmlns:a16="http://schemas.microsoft.com/office/drawing/2014/main" id="{9B0978D8-2460-4E06-9793-449C76592B3D}"/>
              </a:ext>
            </a:extLst>
          </p:cNvPr>
          <p:cNvSpPr>
            <a:spLocks noGrp="1"/>
          </p:cNvSpPr>
          <p:nvPr>
            <p:ph idx="1"/>
          </p:nvPr>
        </p:nvSpPr>
        <p:spPr/>
        <p:txBody>
          <a:bodyPr>
            <a:normAutofit fontScale="40000" lnSpcReduction="20000"/>
          </a:bodyPr>
          <a:lstStyle/>
          <a:p>
            <a:pPr fontAlgn="auto">
              <a:spcBef>
                <a:spcPct val="100000"/>
              </a:spcBef>
              <a:spcAft>
                <a:spcPts val="0"/>
              </a:spcAft>
              <a:buSzPct val="99000"/>
              <a:tabLst/>
            </a:pPr>
            <a:r>
              <a:rPr lang="es-ES" kern="1200">
                <a:sym typeface="Arial"/>
              </a:rPr>
              <a:t>Al completar el repaso, siga estas instrucciones para el examen final: </a:t>
            </a:r>
          </a:p>
          <a:p>
            <a:pPr marL="381000" lvl="1" indent="-381000" fontAlgn="auto">
              <a:spcBef>
                <a:spcPct val="100000"/>
              </a:spcBef>
              <a:spcAft>
                <a:spcPts val="0"/>
              </a:spcAft>
              <a:buSzPct val="99000"/>
              <a:buFont typeface="Arial"/>
              <a:buAutoNum type="arabicPeriod"/>
              <a:tabLst/>
            </a:pPr>
            <a:r>
              <a:rPr lang="es-ES" kern="1200">
                <a:ea typeface="+mn-ea"/>
                <a:sym typeface="Arial"/>
              </a:rPr>
              <a:t>Tome unos momentos para repasar el manual del alumno e identificar todas las preguntas que tenga</a:t>
            </a:r>
          </a:p>
          <a:p>
            <a:pPr marL="381000" lvl="1" indent="-381000" fontAlgn="auto">
              <a:spcBef>
                <a:spcPct val="100000"/>
              </a:spcBef>
              <a:spcAft>
                <a:spcPts val="0"/>
              </a:spcAft>
              <a:buSzPct val="99000"/>
              <a:buFont typeface="Arial"/>
              <a:buAutoNum type="arabicPeriod"/>
              <a:tabLst/>
            </a:pPr>
            <a:r>
              <a:rPr lang="es-ES" kern="1200">
                <a:ea typeface="+mn-ea"/>
                <a:sym typeface="Arial"/>
              </a:rPr>
              <a:t>Asegúrese de obtener respuestas a todas sus preguntas antes de comenzar el examen final </a:t>
            </a:r>
          </a:p>
          <a:p>
            <a:pPr marL="381000" lvl="1" indent="-381000" fontAlgn="auto">
              <a:spcBef>
                <a:spcPct val="100000"/>
              </a:spcBef>
              <a:spcAft>
                <a:spcPts val="0"/>
              </a:spcAft>
              <a:buSzPct val="99000"/>
              <a:buFont typeface="Arial"/>
              <a:buAutoNum type="arabicPeriod"/>
              <a:tabLst/>
            </a:pPr>
            <a:r>
              <a:rPr lang="es-ES" kern="1200">
                <a:ea typeface="+mn-ea"/>
                <a:sym typeface="Arial"/>
              </a:rPr>
              <a:t>Para tomar el examen en internet… </a:t>
            </a:r>
          </a:p>
          <a:p>
            <a:pPr marL="635000" lvl="2" indent="-254000" fontAlgn="auto">
              <a:spcBef>
                <a:spcPct val="100000"/>
              </a:spcBef>
              <a:spcAft>
                <a:spcPts val="0"/>
              </a:spcAft>
              <a:buSzPct val="99000"/>
              <a:buFont typeface="Wingdings"/>
              <a:buChar char="§"/>
              <a:tabLst/>
            </a:pPr>
            <a:r>
              <a:rPr lang="es-ES" kern="1200">
                <a:ea typeface="+mn-ea"/>
                <a:sym typeface="Arial"/>
              </a:rPr>
              <a:t>Visite la página de </a:t>
            </a:r>
            <a:r>
              <a:rPr lang="es-ES" kern="1200">
                <a:ea typeface="+mn-ea"/>
                <a:sym typeface="Arial"/>
                <a:hlinkClick r:id="rId2">
                  <a:extLst>
                    <a:ext uri="{A12FA001-AC4F-418D-AE19-62706E023703}">
                      <ahyp:hlinkClr xmlns:ahyp="http://schemas.microsoft.com/office/drawing/2018/hyperlinkcolor" val="tx"/>
                    </a:ext>
                  </a:extLst>
                </a:hlinkClick>
              </a:rPr>
              <a:t>http://training.fema.gov/IS/crslist.asp</a:t>
            </a:r>
            <a:r>
              <a:rPr lang="es-ES" kern="1200">
                <a:ea typeface="+mn-ea"/>
                <a:sym typeface="Arial"/>
              </a:rPr>
              <a:t> y haga clic en el enlace para IS-0100.c.</a:t>
            </a:r>
          </a:p>
          <a:p>
            <a:pPr marL="635000" lvl="2" indent="-254000" fontAlgn="auto">
              <a:spcBef>
                <a:spcPct val="100000"/>
              </a:spcBef>
              <a:spcAft>
                <a:spcPts val="0"/>
              </a:spcAft>
              <a:buSzPct val="99000"/>
              <a:buFont typeface="Wingdings"/>
              <a:buChar char="§"/>
              <a:tabLst/>
            </a:pPr>
            <a:r>
              <a:rPr lang="es-ES" kern="1200">
                <a:ea typeface="+mn-ea"/>
                <a:sym typeface="Arial"/>
              </a:rPr>
              <a:t>Haga clic en "Tomar Examen Final."</a:t>
            </a:r>
          </a:p>
          <a:p>
            <a:pPr marL="635000" lvl="2" indent="-254000" fontAlgn="auto">
              <a:spcBef>
                <a:spcPct val="100000"/>
              </a:spcBef>
              <a:spcAft>
                <a:spcPts val="0"/>
              </a:spcAft>
              <a:buSzPct val="99000"/>
              <a:buFont typeface="Wingdings"/>
              <a:buChar char="§"/>
              <a:tabLst/>
            </a:pPr>
            <a:r>
              <a:rPr lang="es-ES" kern="1200">
                <a:ea typeface="+mn-ea"/>
                <a:sym typeface="Arial"/>
              </a:rPr>
              <a:t>Lea cada parte cuidadosamente. </a:t>
            </a:r>
          </a:p>
          <a:p>
            <a:pPr marL="635000" lvl="2" indent="-254000" fontAlgn="auto">
              <a:spcBef>
                <a:spcPct val="100000"/>
              </a:spcBef>
              <a:spcAft>
                <a:spcPts val="0"/>
              </a:spcAft>
              <a:buSzPct val="99000"/>
              <a:buFont typeface="Wingdings"/>
              <a:buChar char="§"/>
              <a:tabLst/>
            </a:pPr>
            <a:r>
              <a:rPr lang="es-ES" kern="1200">
                <a:ea typeface="+mn-ea"/>
                <a:sym typeface="Arial"/>
              </a:rPr>
              <a:t>Verifique su trabajo antes de enviar sus respuestas. </a:t>
            </a:r>
            <a:endParaRPr lang="en-US" b="1" kern="1200">
              <a:sym typeface="Arial"/>
            </a:endParaRPr>
          </a:p>
          <a:p>
            <a:pPr fontAlgn="auto">
              <a:spcBef>
                <a:spcPct val="100000"/>
              </a:spcBef>
              <a:spcAft>
                <a:spcPts val="0"/>
              </a:spcAft>
              <a:buSzPct val="99000"/>
              <a:tabLst/>
            </a:pPr>
            <a:r>
              <a:rPr lang="en-US" b="1" kern="1200">
                <a:sym typeface="Arial"/>
              </a:rPr>
              <a:t>Certificado de finalización </a:t>
            </a:r>
            <a:endParaRPr lang="es-ES" kern="1200">
              <a:sym typeface="Arial"/>
            </a:endParaRPr>
          </a:p>
          <a:p>
            <a:pPr fontAlgn="auto">
              <a:spcBef>
                <a:spcPct val="100000"/>
              </a:spcBef>
              <a:spcAft>
                <a:spcPts val="0"/>
              </a:spcAft>
              <a:buSzPct val="99000"/>
              <a:tabLst/>
            </a:pPr>
            <a:r>
              <a:rPr lang="es-ES" kern="1200">
                <a:sym typeface="Arial"/>
              </a:rPr>
              <a:t>Para recibir un certificado de finalización, deberá tomar el examen final de selección múltiple y obtener un puntaje de 75 por ciento en el examen. </a:t>
            </a:r>
          </a:p>
          <a:p>
            <a:pPr fontAlgn="auto">
              <a:spcBef>
                <a:spcPct val="100000"/>
              </a:spcBef>
              <a:spcAft>
                <a:spcPts val="0"/>
              </a:spcAft>
              <a:buSzPct val="99000"/>
              <a:tabLst/>
            </a:pPr>
            <a:r>
              <a:rPr lang="es-ES" kern="1200">
                <a:sym typeface="Arial"/>
              </a:rPr>
              <a:t>Al finalizar el examen final exitosamente, usted recibirá un correo electrónico con un enlace que lo llevará a la certificación electronica.</a:t>
            </a:r>
            <a:endParaRPr lang="en-US" b="1" kern="1200">
              <a:sym typeface="Arial"/>
            </a:endParaRPr>
          </a:p>
          <a:p>
            <a:pPr fontAlgn="auto">
              <a:spcBef>
                <a:spcPct val="100000"/>
              </a:spcBef>
              <a:spcAft>
                <a:spcPts val="0"/>
              </a:spcAft>
              <a:buSzPct val="99000"/>
              <a:tabLst/>
            </a:pPr>
            <a:r>
              <a:rPr lang="en-US" b="1" kern="1200">
                <a:sym typeface="Arial"/>
              </a:rPr>
              <a:t>Evaluación del curso</a:t>
            </a:r>
            <a:endParaRPr lang="es-ES" kern="1200">
              <a:sym typeface="Arial"/>
            </a:endParaRPr>
          </a:p>
          <a:p>
            <a:pPr fontAlgn="auto">
              <a:spcBef>
                <a:spcPct val="100000"/>
              </a:spcBef>
              <a:spcAft>
                <a:spcPts val="0"/>
              </a:spcAft>
              <a:buSzPct val="99000"/>
              <a:tabLst/>
            </a:pPr>
            <a:r>
              <a:rPr lang="es-ES" kern="1200">
                <a:sym typeface="Arial"/>
              </a:rPr>
              <a:t>Es importante que complete el formulario de evaluación del curso. Se usarán sus comentarios para evaluar la eficacia del curso y realizar cambios para versiones futuras.</a:t>
            </a:r>
          </a:p>
          <a:p>
            <a:pPr fontAlgn="auto">
              <a:spcBef>
                <a:spcPct val="100000"/>
              </a:spcBef>
              <a:spcAft>
                <a:spcPts val="0"/>
              </a:spcAft>
              <a:buSzPct val="99000"/>
              <a:tabLst/>
            </a:pPr>
            <a:r>
              <a:rPr lang="es-ES" kern="1200">
                <a:sym typeface="Arial"/>
              </a:rPr>
              <a:t>Utilice los formularios de evaluación del curso que la organización que patrocina el curso le proporciona.</a:t>
            </a:r>
            <a:endParaRPr lang="en-US"/>
          </a:p>
        </p:txBody>
      </p:sp>
      <p:sp>
        <p:nvSpPr>
          <p:cNvPr id="10" name="Slide Number Placeholder 9">
            <a:extLst>
              <a:ext uri="{FF2B5EF4-FFF2-40B4-BE49-F238E27FC236}">
                <a16:creationId xmlns:a16="http://schemas.microsoft.com/office/drawing/2014/main" id="{C8CD7FDB-D9A4-4778-928B-69812F9D8DC8}"/>
              </a:ext>
            </a:extLst>
          </p:cNvPr>
          <p:cNvSpPr>
            <a:spLocks noGrp="1"/>
          </p:cNvSpPr>
          <p:nvPr>
            <p:ph type="sldNum" sz="quarter" idx="12"/>
          </p:nvPr>
        </p:nvSpPr>
        <p:spPr/>
        <p:txBody>
          <a:bodyPr/>
          <a:lstStyle/>
          <a:p>
            <a:pPr>
              <a:spcBef>
                <a:spcPts val="100"/>
              </a:spcBef>
              <a:buSzPct val="99000"/>
            </a:pPr>
            <a:fld id="{56656B80-2832-4DB9-9C07-269BE3AF6C8E}" type="slidenum">
              <a:rPr lang="en-US" smtClean="0"/>
              <a:pPr>
                <a:spcBef>
                  <a:spcPts val="100"/>
                </a:spcBef>
                <a:buSzPct val="99000"/>
              </a:pPr>
              <a:t>22</a:t>
            </a:fld>
            <a:endParaRPr lang="en-US"/>
          </a:p>
        </p:txBody>
      </p:sp>
    </p:spTree>
    <p:extLst>
      <p:ext uri="{BB962C8B-B14F-4D97-AF65-F5344CB8AC3E}">
        <p14:creationId xmlns:p14="http://schemas.microsoft.com/office/powerpoint/2010/main" val="1481164625"/>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Comprobación de conocimientos</a:t>
            </a:r>
          </a:p>
        </p:txBody>
      </p:sp>
      <p:sp>
        <p:nvSpPr>
          <p:cNvPr id="8" name="Slide Number Placeholder 7">
            <a:extLst>
              <a:ext uri="{FF2B5EF4-FFF2-40B4-BE49-F238E27FC236}">
                <a16:creationId xmlns:a16="http://schemas.microsoft.com/office/drawing/2014/main" id="{116FFD08-9DB4-4DE7-AAE3-4439DB088471}"/>
              </a:ext>
            </a:extLst>
          </p:cNvPr>
          <p:cNvSpPr>
            <a:spLocks noGrp="1"/>
          </p:cNvSpPr>
          <p:nvPr>
            <p:ph type="sldNum" sz="quarter" idx="12"/>
          </p:nvPr>
        </p:nvSpPr>
        <p:spPr/>
        <p:txBody>
          <a:bodyPr/>
          <a:lstStyle/>
          <a:p>
            <a:pPr>
              <a:spcBef>
                <a:spcPts val="100"/>
              </a:spcBef>
              <a:buSzPct val="99000"/>
            </a:pPr>
            <a:fld id="{56656B80-2832-4DB9-9C07-269BE3AF6C8E}" type="slidenum">
              <a:rPr lang="en-US" smtClean="0"/>
              <a:pPr>
                <a:spcBef>
                  <a:spcPts val="100"/>
                </a:spcBef>
                <a:buSzPct val="99000"/>
              </a:pPr>
              <a:t>3</a:t>
            </a:fld>
            <a:endParaRPr lang="en-US"/>
          </a:p>
        </p:txBody>
      </p:sp>
      <p:pic>
        <p:nvPicPr>
          <p:cNvPr id="7" name="Content Placeholder 6" descr="Discussion Question">
            <a:extLst>
              <a:ext uri="{FF2B5EF4-FFF2-40B4-BE49-F238E27FC236}">
                <a16:creationId xmlns:a16="http://schemas.microsoft.com/office/drawing/2014/main" id="{6D5C77CB-645E-4CEE-8C55-BA67CE72C6F5}"/>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04842" y="3195604"/>
            <a:ext cx="476316" cy="476316"/>
          </a:xfrm>
          <a:prstGeom prst="rect">
            <a:avLst/>
          </a:prstGeom>
        </p:spPr>
      </p:pic>
      <p:sp>
        <p:nvSpPr>
          <p:cNvPr id="9" name="Content Placeholder 8">
            <a:extLst>
              <a:ext uri="{FF2B5EF4-FFF2-40B4-BE49-F238E27FC236}">
                <a16:creationId xmlns:a16="http://schemas.microsoft.com/office/drawing/2014/main" id="{3BFD7089-44F3-443B-A1CA-312AFF5E65EB}"/>
              </a:ext>
            </a:extLst>
          </p:cNvPr>
          <p:cNvSpPr>
            <a:spLocks noGrp="1"/>
          </p:cNvSpPr>
          <p:nvPr>
            <p:ph sz="quarter" idx="14"/>
          </p:nvPr>
        </p:nvSpPr>
        <p:spPr/>
        <p:txBody>
          <a:bodyPr>
            <a:normAutofit fontScale="92500" lnSpcReduction="20000"/>
          </a:bodyPr>
          <a:lstStyle/>
          <a:p>
            <a:r>
              <a:rPr lang="es-ES" dirty="0">
                <a:sym typeface="Arial"/>
              </a:rPr>
              <a:t>Usted es un especialista del Programa de Desastres de la Cruz Roja Americana y está a cargo de equipos capacitados para ayudar a refugiar a personas desplazadas. Su oficina le ha notificado que debería prepararse para desplegar a realizar operaciones de refugio. Su supervisor le ha pedido que vaya a la oficina para empezar a organizar voluntarios y prepararse para organizar refugios, de ser asignado. Usted registra su llegada antes de comenzar. </a:t>
            </a:r>
            <a:br>
              <a:rPr lang="es-ES" dirty="0">
                <a:sym typeface="Arial"/>
              </a:rPr>
            </a:br>
            <a:br>
              <a:rPr lang="es-ES" dirty="0">
                <a:sym typeface="Arial"/>
              </a:rPr>
            </a:br>
            <a:r>
              <a:rPr lang="es-ES" b="1" dirty="0">
                <a:sym typeface="Arial"/>
              </a:rPr>
              <a:t>¿A cuál característica de gestión del NIMS apoya usted?</a:t>
            </a:r>
            <a:endParaRPr lang="es-ES" dirty="0">
              <a:sym typeface="Arial"/>
            </a:endParaRPr>
          </a:p>
        </p:txBody>
      </p:sp>
    </p:spTree>
    <p:extLst>
      <p:ext uri="{BB962C8B-B14F-4D97-AF65-F5344CB8AC3E}">
        <p14:creationId xmlns:p14="http://schemas.microsoft.com/office/powerpoint/2010/main" val="2095982150"/>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Comprobación de conocimientos</a:t>
            </a:r>
          </a:p>
        </p:txBody>
      </p:sp>
      <p:sp>
        <p:nvSpPr>
          <p:cNvPr id="8" name="Slide Number Placeholder 7">
            <a:extLst>
              <a:ext uri="{FF2B5EF4-FFF2-40B4-BE49-F238E27FC236}">
                <a16:creationId xmlns:a16="http://schemas.microsoft.com/office/drawing/2014/main" id="{C59D0783-D32F-4F6D-A103-DC2F5AE98F3F}"/>
              </a:ext>
            </a:extLst>
          </p:cNvPr>
          <p:cNvSpPr>
            <a:spLocks noGrp="1"/>
          </p:cNvSpPr>
          <p:nvPr>
            <p:ph type="sldNum" sz="quarter" idx="12"/>
          </p:nvPr>
        </p:nvSpPr>
        <p:spPr/>
        <p:txBody>
          <a:bodyPr/>
          <a:lstStyle/>
          <a:p>
            <a:pPr>
              <a:spcBef>
                <a:spcPts val="100"/>
              </a:spcBef>
              <a:buSzPct val="99000"/>
            </a:pPr>
            <a:fld id="{56656B80-2832-4DB9-9C07-269BE3AF6C8E}" type="slidenum">
              <a:rPr lang="en-US" smtClean="0"/>
              <a:pPr>
                <a:spcBef>
                  <a:spcPts val="100"/>
                </a:spcBef>
                <a:buSzPct val="99000"/>
              </a:pPr>
              <a:t>4</a:t>
            </a:fld>
            <a:endParaRPr lang="en-US"/>
          </a:p>
        </p:txBody>
      </p:sp>
      <p:pic>
        <p:nvPicPr>
          <p:cNvPr id="7" name="Content Placeholder 6" descr="Discussion Question">
            <a:extLst>
              <a:ext uri="{FF2B5EF4-FFF2-40B4-BE49-F238E27FC236}">
                <a16:creationId xmlns:a16="http://schemas.microsoft.com/office/drawing/2014/main" id="{B427992C-B997-4E1E-B82E-D63473B5AED0}"/>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04842" y="3195604"/>
            <a:ext cx="476316" cy="476316"/>
          </a:xfrm>
          <a:prstGeom prst="rect">
            <a:avLst/>
          </a:prstGeom>
        </p:spPr>
      </p:pic>
      <p:sp>
        <p:nvSpPr>
          <p:cNvPr id="9" name="Content Placeholder 8">
            <a:extLst>
              <a:ext uri="{FF2B5EF4-FFF2-40B4-BE49-F238E27FC236}">
                <a16:creationId xmlns:a16="http://schemas.microsoft.com/office/drawing/2014/main" id="{2E2483E7-0F3A-4923-BEE3-C8EBF6F32811}"/>
              </a:ext>
            </a:extLst>
          </p:cNvPr>
          <p:cNvSpPr>
            <a:spLocks noGrp="1"/>
          </p:cNvSpPr>
          <p:nvPr>
            <p:ph sz="quarter" idx="14"/>
          </p:nvPr>
        </p:nvSpPr>
        <p:spPr/>
        <p:txBody>
          <a:bodyPr>
            <a:normAutofit fontScale="85000" lnSpcReduction="20000"/>
          </a:bodyPr>
          <a:lstStyle/>
          <a:p>
            <a:pPr lvl="0">
              <a:spcBef>
                <a:spcPct val="100000"/>
              </a:spcBef>
              <a:buClrTx/>
            </a:pPr>
            <a:r>
              <a:rPr lang="es-ES" dirty="0">
                <a:sym typeface="Arial"/>
              </a:rPr>
              <a:t>Usted es un especialista del Sistema de Información Geográfica (GIS, por sus siglas en inglés) que generalmente trabaja en la Oficina de Planificación de Obras Públicas. Se le ordena a reportar al Puesto de Comando del Incidente (ICP, por sus siglas en inglés) y se le ha asignado al Jefe de la Sección de Planificación y se reportará a ella. Usted producirá mapas que muestran los impactos posibles de inundaciones en la ciudad y el condado.</a:t>
            </a:r>
          </a:p>
          <a:p>
            <a:pPr lvl="0">
              <a:spcBef>
                <a:spcPct val="100000"/>
              </a:spcBef>
              <a:buClrTx/>
            </a:pPr>
            <a:r>
              <a:rPr lang="es-ES" b="1" dirty="0">
                <a:sym typeface="Arial"/>
              </a:rPr>
              <a:t>¿A cuál característica de gestión del NIMS apoya usted? Seleccione las dos características que correspondan.</a:t>
            </a:r>
            <a:endParaRPr lang="en-US" dirty="0"/>
          </a:p>
        </p:txBody>
      </p:sp>
    </p:spTree>
    <p:extLst>
      <p:ext uri="{BB962C8B-B14F-4D97-AF65-F5344CB8AC3E}">
        <p14:creationId xmlns:p14="http://schemas.microsoft.com/office/powerpoint/2010/main" val="2712262517"/>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Escenario de inundaciones en la ciudad Esmeralda: Actualización 1</a:t>
            </a:r>
            <a:endParaRPr lang="en-US"/>
          </a:p>
        </p:txBody>
      </p:sp>
      <p:sp>
        <p:nvSpPr>
          <p:cNvPr id="10" name="Slide Number Placeholder 9">
            <a:extLst>
              <a:ext uri="{FF2B5EF4-FFF2-40B4-BE49-F238E27FC236}">
                <a16:creationId xmlns:a16="http://schemas.microsoft.com/office/drawing/2014/main" id="{2848993F-9FCE-4D43-8C55-9178F7413942}"/>
              </a:ext>
            </a:extLst>
          </p:cNvPr>
          <p:cNvSpPr>
            <a:spLocks noGrp="1"/>
          </p:cNvSpPr>
          <p:nvPr>
            <p:ph type="sldNum" sz="quarter" idx="12"/>
          </p:nvPr>
        </p:nvSpPr>
        <p:spPr/>
        <p:txBody>
          <a:bodyPr/>
          <a:lstStyle/>
          <a:p>
            <a:pPr>
              <a:spcBef>
                <a:spcPts val="100"/>
              </a:spcBef>
              <a:buSzPct val="99000"/>
            </a:pPr>
            <a:fld id="{56656B80-2832-4DB9-9C07-269BE3AF6C8E}" type="slidenum">
              <a:rPr lang="en-US" smtClean="0"/>
              <a:pPr>
                <a:spcBef>
                  <a:spcPts val="100"/>
                </a:spcBef>
                <a:buSzPct val="99000"/>
              </a:pPr>
              <a:t>5</a:t>
            </a:fld>
            <a:endParaRPr lang="en-US"/>
          </a:p>
        </p:txBody>
      </p:sp>
      <p:sp>
        <p:nvSpPr>
          <p:cNvPr id="3" name="Content Placeholder 2">
            <a:extLst>
              <a:ext uri="{FF2B5EF4-FFF2-40B4-BE49-F238E27FC236}">
                <a16:creationId xmlns:a16="http://schemas.microsoft.com/office/drawing/2014/main" id="{C0055C3E-CD27-4155-B5F5-D3B33FDE0DF1}"/>
              </a:ext>
            </a:extLst>
          </p:cNvPr>
          <p:cNvSpPr>
            <a:spLocks noGrp="1"/>
          </p:cNvSpPr>
          <p:nvPr>
            <p:ph sz="quarter" idx="13"/>
          </p:nvPr>
        </p:nvSpPr>
        <p:spPr/>
        <p:txBody>
          <a:bodyPr>
            <a:normAutofit fontScale="47500" lnSpcReduction="20000"/>
          </a:bodyPr>
          <a:lstStyle/>
          <a:p>
            <a:pPr fontAlgn="auto">
              <a:spcBef>
                <a:spcPct val="100000"/>
              </a:spcBef>
              <a:spcAft>
                <a:spcPts val="0"/>
              </a:spcAft>
              <a:buSzPct val="99000"/>
              <a:tabLst/>
            </a:pPr>
            <a:r>
              <a:rPr lang="es-ES" kern="1200">
                <a:sym typeface="Arial"/>
              </a:rPr>
              <a:t>Las lluvias han seguido por tres días más y se espera que las inundaciones lleguen al punto más alto hoy. Las inundaciones han ocasionado desalojos de los residentes de sus casas en anticipación de las aguas crecientes. Se anticipan inundaciones desde sótano al nivel del primer piso.</a:t>
            </a:r>
          </a:p>
          <a:p>
            <a:pPr fontAlgn="auto">
              <a:spcBef>
                <a:spcPct val="100000"/>
              </a:spcBef>
              <a:spcAft>
                <a:spcPts val="0"/>
              </a:spcAft>
              <a:buSzPct val="99000"/>
              <a:tabLst/>
            </a:pPr>
            <a:r>
              <a:rPr lang="es-ES" kern="1200">
                <a:sym typeface="Arial"/>
              </a:rPr>
              <a:t>El asilo de ancianos local está evaluando la situación para determinar si será necesario desalojar a los residentes.</a:t>
            </a:r>
          </a:p>
          <a:p>
            <a:pPr fontAlgn="auto">
              <a:spcBef>
                <a:spcPct val="100000"/>
              </a:spcBef>
              <a:spcAft>
                <a:spcPts val="0"/>
              </a:spcAft>
              <a:buSzPct val="99000"/>
              <a:tabLst/>
            </a:pPr>
            <a:r>
              <a:rPr lang="es-ES" kern="1200">
                <a:sym typeface="Arial"/>
              </a:rPr>
              <a:t>El Funcionario de Enlace, con la ayuda del Funcionario de Información Pública, está en comunicación con los dueños de negocios para determinar si alguno de sus químicos almacenados se verán afectados por las inundaciones, así ocasionando posible contaminación río abajo.</a:t>
            </a:r>
          </a:p>
          <a:p>
            <a:pPr fontAlgn="auto">
              <a:spcBef>
                <a:spcPct val="100000"/>
              </a:spcBef>
              <a:spcAft>
                <a:spcPts val="0"/>
              </a:spcAft>
              <a:buSzPct val="99000"/>
              <a:tabLst/>
            </a:pPr>
            <a:r>
              <a:rPr lang="es-ES" kern="1200">
                <a:sym typeface="Arial"/>
              </a:rPr>
              <a:t>Basándose en las inundaciones anteriores, es de alta prioridad establecer refugios para los desalojados en fase temprana. El Plan de Operación de Emergencia identificó con anticipación los siguientes refugios: el auditorio de la Universidad de Lawrence y la escuela intermedia de Lafayette. </a:t>
            </a:r>
          </a:p>
          <a:p>
            <a:pPr fontAlgn="auto">
              <a:spcBef>
                <a:spcPct val="100000"/>
              </a:spcBef>
              <a:spcAft>
                <a:spcPts val="0"/>
              </a:spcAft>
              <a:buSzPct val="99000"/>
              <a:tabLst/>
            </a:pPr>
            <a:r>
              <a:rPr lang="es-ES" kern="1200">
                <a:sym typeface="Arial"/>
              </a:rPr>
              <a:t>Debido a la complejidad del incidente, el Comandante del Incidente ha expandido la Sección de Operaciones para incluir un grupo de desalojo. El supervisor del grupo de desalojo se comunica de inmediato con el presidente de la Universidad de Lawrence y el director de la escuela intermedia de Lafayette para comenzar el proceso de establecer refugios en aquellas instalaciones. </a:t>
            </a:r>
            <a:endParaRPr lang="en-US"/>
          </a:p>
        </p:txBody>
      </p:sp>
      <p:pic>
        <p:nvPicPr>
          <p:cNvPr id="9" name="Content Placeholder 8" descr="An emergency shelter in a school auditorium/gymnasium">
            <a:extLst>
              <a:ext uri="{FF2B5EF4-FFF2-40B4-BE49-F238E27FC236}">
                <a16:creationId xmlns:a16="http://schemas.microsoft.com/office/drawing/2014/main" id="{68ED2A22-AC06-4C64-A556-D99EE2E9744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400800" y="1921066"/>
            <a:ext cx="2286000" cy="3015867"/>
          </a:xfrm>
          <a:prstGeom prst="rect">
            <a:avLst/>
          </a:prstGeom>
        </p:spPr>
      </p:pic>
    </p:spTree>
    <p:extLst>
      <p:ext uri="{BB962C8B-B14F-4D97-AF65-F5344CB8AC3E}">
        <p14:creationId xmlns:p14="http://schemas.microsoft.com/office/powerpoint/2010/main" val="3871950764"/>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Comprobación de conocimientos</a:t>
            </a:r>
          </a:p>
        </p:txBody>
      </p:sp>
      <p:sp>
        <p:nvSpPr>
          <p:cNvPr id="8" name="Slide Number Placeholder 7">
            <a:extLst>
              <a:ext uri="{FF2B5EF4-FFF2-40B4-BE49-F238E27FC236}">
                <a16:creationId xmlns:a16="http://schemas.microsoft.com/office/drawing/2014/main" id="{EA55AE1C-750A-4E3A-A811-F3391183D071}"/>
              </a:ext>
            </a:extLst>
          </p:cNvPr>
          <p:cNvSpPr>
            <a:spLocks noGrp="1"/>
          </p:cNvSpPr>
          <p:nvPr>
            <p:ph type="sldNum" sz="quarter" idx="12"/>
          </p:nvPr>
        </p:nvSpPr>
        <p:spPr/>
        <p:txBody>
          <a:bodyPr/>
          <a:lstStyle/>
          <a:p>
            <a:pPr>
              <a:spcBef>
                <a:spcPts val="100"/>
              </a:spcBef>
              <a:buSzPct val="99000"/>
            </a:pPr>
            <a:fld id="{56656B80-2832-4DB9-9C07-269BE3AF6C8E}" type="slidenum">
              <a:rPr lang="en-US" smtClean="0"/>
              <a:pPr>
                <a:spcBef>
                  <a:spcPts val="100"/>
                </a:spcBef>
                <a:buSzPct val="99000"/>
              </a:pPr>
              <a:t>6</a:t>
            </a:fld>
            <a:endParaRPr lang="en-US"/>
          </a:p>
        </p:txBody>
      </p:sp>
      <p:pic>
        <p:nvPicPr>
          <p:cNvPr id="7" name="Content Placeholder 6" descr="Discussion Question">
            <a:extLst>
              <a:ext uri="{FF2B5EF4-FFF2-40B4-BE49-F238E27FC236}">
                <a16:creationId xmlns:a16="http://schemas.microsoft.com/office/drawing/2014/main" id="{53EF82D8-AEE5-4DC1-873C-5F4F4092EE80}"/>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04842" y="3195604"/>
            <a:ext cx="476316" cy="476316"/>
          </a:xfrm>
          <a:prstGeom prst="rect">
            <a:avLst/>
          </a:prstGeom>
        </p:spPr>
      </p:pic>
      <p:sp>
        <p:nvSpPr>
          <p:cNvPr id="9" name="Content Placeholder 8">
            <a:extLst>
              <a:ext uri="{FF2B5EF4-FFF2-40B4-BE49-F238E27FC236}">
                <a16:creationId xmlns:a16="http://schemas.microsoft.com/office/drawing/2014/main" id="{F1C17EBD-8ACA-48E6-B4E8-7E6D2860E853}"/>
              </a:ext>
            </a:extLst>
          </p:cNvPr>
          <p:cNvSpPr>
            <a:spLocks noGrp="1"/>
          </p:cNvSpPr>
          <p:nvPr>
            <p:ph sz="quarter" idx="14"/>
          </p:nvPr>
        </p:nvSpPr>
        <p:spPr/>
        <p:txBody>
          <a:bodyPr>
            <a:normAutofit fontScale="85000" lnSpcReduction="20000"/>
          </a:bodyPr>
          <a:lstStyle/>
          <a:p>
            <a:r>
              <a:rPr lang="es-ES" dirty="0">
                <a:sym typeface="Arial"/>
              </a:rPr>
              <a:t>Usted es un enlace de la Cruz Roja Americana en el Centro de Operaciones en Emergencia e imprime una lista de las ubicaciones de los materiales necesarios para montar los refugios. Los materiales almacenados en las dos instalaciones son adecuados para satisfacer las necesidades iniciales. Tanto la Universidad como la escuela intermedia están implementando sus planes respectivos y estableciendo el personal necesario para apoyar los requisitos del refugio.</a:t>
            </a:r>
            <a:br>
              <a:rPr lang="es-ES" dirty="0">
                <a:sym typeface="Arial"/>
              </a:rPr>
            </a:br>
            <a:br>
              <a:rPr lang="es-ES" dirty="0">
                <a:sym typeface="Arial"/>
              </a:rPr>
            </a:br>
            <a:r>
              <a:rPr lang="es-ES" b="1" dirty="0">
                <a:sym typeface="Arial"/>
              </a:rPr>
              <a:t>¿Cuál característica de gestión del NIMS se demuestra?</a:t>
            </a:r>
            <a:endParaRPr lang="en-US" dirty="0"/>
          </a:p>
        </p:txBody>
      </p:sp>
    </p:spTree>
    <p:extLst>
      <p:ext uri="{BB962C8B-B14F-4D97-AF65-F5344CB8AC3E}">
        <p14:creationId xmlns:p14="http://schemas.microsoft.com/office/powerpoint/2010/main" val="4145190059"/>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Comprobación de conocimientos</a:t>
            </a:r>
          </a:p>
        </p:txBody>
      </p:sp>
      <p:sp>
        <p:nvSpPr>
          <p:cNvPr id="8" name="Slide Number Placeholder 7">
            <a:extLst>
              <a:ext uri="{FF2B5EF4-FFF2-40B4-BE49-F238E27FC236}">
                <a16:creationId xmlns:a16="http://schemas.microsoft.com/office/drawing/2014/main" id="{4E16108F-5464-480D-8380-7DDAFDF4ACB6}"/>
              </a:ext>
            </a:extLst>
          </p:cNvPr>
          <p:cNvSpPr>
            <a:spLocks noGrp="1"/>
          </p:cNvSpPr>
          <p:nvPr>
            <p:ph type="sldNum" sz="quarter" idx="12"/>
          </p:nvPr>
        </p:nvSpPr>
        <p:spPr/>
        <p:txBody>
          <a:bodyPr/>
          <a:lstStyle/>
          <a:p>
            <a:pPr>
              <a:spcBef>
                <a:spcPts val="100"/>
              </a:spcBef>
              <a:buSzPct val="99000"/>
            </a:pPr>
            <a:fld id="{56656B80-2832-4DB9-9C07-269BE3AF6C8E}" type="slidenum">
              <a:rPr lang="en-US" smtClean="0"/>
              <a:pPr>
                <a:spcBef>
                  <a:spcPts val="100"/>
                </a:spcBef>
                <a:buSzPct val="99000"/>
              </a:pPr>
              <a:t>7</a:t>
            </a:fld>
            <a:endParaRPr lang="en-US"/>
          </a:p>
        </p:txBody>
      </p:sp>
      <p:pic>
        <p:nvPicPr>
          <p:cNvPr id="7" name="Content Placeholder 6" descr="Discussion Question">
            <a:extLst>
              <a:ext uri="{FF2B5EF4-FFF2-40B4-BE49-F238E27FC236}">
                <a16:creationId xmlns:a16="http://schemas.microsoft.com/office/drawing/2014/main" id="{1F6668D5-7141-4C35-A635-46DCFD29FCE5}"/>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04842" y="3195604"/>
            <a:ext cx="476316" cy="476316"/>
          </a:xfrm>
          <a:prstGeom prst="rect">
            <a:avLst/>
          </a:prstGeom>
        </p:spPr>
      </p:pic>
      <p:sp>
        <p:nvSpPr>
          <p:cNvPr id="9" name="Content Placeholder 8">
            <a:extLst>
              <a:ext uri="{FF2B5EF4-FFF2-40B4-BE49-F238E27FC236}">
                <a16:creationId xmlns:a16="http://schemas.microsoft.com/office/drawing/2014/main" id="{6B3C0E52-8819-488D-B829-54E257D570D9}"/>
              </a:ext>
            </a:extLst>
          </p:cNvPr>
          <p:cNvSpPr>
            <a:spLocks noGrp="1"/>
          </p:cNvSpPr>
          <p:nvPr>
            <p:ph sz="quarter" idx="14"/>
          </p:nvPr>
        </p:nvSpPr>
        <p:spPr/>
        <p:txBody>
          <a:bodyPr/>
          <a:lstStyle/>
          <a:p>
            <a:r>
              <a:rPr lang="es-ES" dirty="0">
                <a:sym typeface="Arial"/>
              </a:rPr>
              <a:t>Debido a la complejidad del incidente, el Comandante del Incidente ha expandido la Sección de Operaciones para incluir un grupo de desalojo.</a:t>
            </a:r>
            <a:br>
              <a:rPr lang="es-ES" dirty="0">
                <a:sym typeface="Arial"/>
              </a:rPr>
            </a:br>
            <a:br>
              <a:rPr lang="es-ES" dirty="0">
                <a:sym typeface="Arial"/>
              </a:rPr>
            </a:br>
            <a:r>
              <a:rPr lang="es-ES" b="1" dirty="0">
                <a:sym typeface="Arial"/>
              </a:rPr>
              <a:t>¿Cuál característica de gestión del NIMS se demuestra?</a:t>
            </a:r>
            <a:endParaRPr lang="en-US" dirty="0"/>
          </a:p>
        </p:txBody>
      </p:sp>
    </p:spTree>
    <p:extLst>
      <p:ext uri="{BB962C8B-B14F-4D97-AF65-F5344CB8AC3E}">
        <p14:creationId xmlns:p14="http://schemas.microsoft.com/office/powerpoint/2010/main" val="1337324905"/>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Comprobación de conocimientos</a:t>
            </a:r>
          </a:p>
        </p:txBody>
      </p:sp>
      <p:sp>
        <p:nvSpPr>
          <p:cNvPr id="8" name="Slide Number Placeholder 7">
            <a:extLst>
              <a:ext uri="{FF2B5EF4-FFF2-40B4-BE49-F238E27FC236}">
                <a16:creationId xmlns:a16="http://schemas.microsoft.com/office/drawing/2014/main" id="{4BEBED3D-6932-473E-A005-3DAF675EEA07}"/>
              </a:ext>
            </a:extLst>
          </p:cNvPr>
          <p:cNvSpPr>
            <a:spLocks noGrp="1"/>
          </p:cNvSpPr>
          <p:nvPr>
            <p:ph type="sldNum" sz="quarter" idx="12"/>
          </p:nvPr>
        </p:nvSpPr>
        <p:spPr/>
        <p:txBody>
          <a:bodyPr/>
          <a:lstStyle/>
          <a:p>
            <a:pPr>
              <a:spcBef>
                <a:spcPts val="100"/>
              </a:spcBef>
              <a:buSzPct val="99000"/>
            </a:pPr>
            <a:fld id="{56656B80-2832-4DB9-9C07-269BE3AF6C8E}" type="slidenum">
              <a:rPr lang="en-US" smtClean="0"/>
              <a:pPr>
                <a:spcBef>
                  <a:spcPts val="100"/>
                </a:spcBef>
                <a:buSzPct val="99000"/>
              </a:pPr>
              <a:t>8</a:t>
            </a:fld>
            <a:endParaRPr lang="en-US"/>
          </a:p>
        </p:txBody>
      </p:sp>
      <p:pic>
        <p:nvPicPr>
          <p:cNvPr id="7" name="Content Placeholder 6" descr="Discussion Question">
            <a:extLst>
              <a:ext uri="{FF2B5EF4-FFF2-40B4-BE49-F238E27FC236}">
                <a16:creationId xmlns:a16="http://schemas.microsoft.com/office/drawing/2014/main" id="{BE0E5A90-EEC9-4824-B4BA-E8D5D26727CA}"/>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04842" y="3195604"/>
            <a:ext cx="476316" cy="476316"/>
          </a:xfrm>
          <a:prstGeom prst="rect">
            <a:avLst/>
          </a:prstGeom>
        </p:spPr>
      </p:pic>
      <p:sp>
        <p:nvSpPr>
          <p:cNvPr id="9" name="Content Placeholder 8">
            <a:extLst>
              <a:ext uri="{FF2B5EF4-FFF2-40B4-BE49-F238E27FC236}">
                <a16:creationId xmlns:a16="http://schemas.microsoft.com/office/drawing/2014/main" id="{29BB822D-8F60-43E9-895A-DC794EEC5B13}"/>
              </a:ext>
            </a:extLst>
          </p:cNvPr>
          <p:cNvSpPr>
            <a:spLocks noGrp="1"/>
          </p:cNvSpPr>
          <p:nvPr>
            <p:ph sz="quarter" idx="14"/>
          </p:nvPr>
        </p:nvSpPr>
        <p:spPr/>
        <p:txBody>
          <a:bodyPr>
            <a:normAutofit fontScale="85000" lnSpcReduction="20000"/>
          </a:bodyPr>
          <a:lstStyle/>
          <a:p>
            <a:r>
              <a:rPr lang="es-ES" dirty="0">
                <a:sym typeface="Arial"/>
              </a:rPr>
              <a:t>Usted es el Jefe de Bomberos de la ciudad y está evaluando la estructura de supervisión necesaria para manejar el personal del Puesto de Comando del Incidente. </a:t>
            </a:r>
            <a:br>
              <a:rPr lang="es-ES" dirty="0">
                <a:sym typeface="Arial"/>
              </a:rPr>
            </a:br>
            <a:br>
              <a:rPr lang="es-ES" dirty="0">
                <a:sym typeface="Arial"/>
              </a:rPr>
            </a:br>
            <a:r>
              <a:rPr lang="es-ES" dirty="0">
                <a:sym typeface="Arial"/>
              </a:rPr>
              <a:t>También solicita a representantes superiores del sector de atención médica y de obras públicas que ayuden a desarrollar objetivos para proteger a los residentes del asilo de ancianos y los recursos críticos de agua de la comunidad.</a:t>
            </a:r>
            <a:br>
              <a:rPr lang="es-ES" dirty="0">
                <a:sym typeface="Arial"/>
              </a:rPr>
            </a:br>
            <a:br>
              <a:rPr lang="es-ES" dirty="0">
                <a:sym typeface="Arial"/>
              </a:rPr>
            </a:br>
            <a:r>
              <a:rPr lang="es-ES" b="1" dirty="0">
                <a:sym typeface="Arial"/>
              </a:rPr>
              <a:t>¿A cuáles tres características de gestión del NIMS apoya usted? Converse sobre todos los que correspondan.</a:t>
            </a:r>
            <a:endParaRPr lang="en-US" dirty="0"/>
          </a:p>
        </p:txBody>
      </p:sp>
    </p:spTree>
    <p:extLst>
      <p:ext uri="{BB962C8B-B14F-4D97-AF65-F5344CB8AC3E}">
        <p14:creationId xmlns:p14="http://schemas.microsoft.com/office/powerpoint/2010/main" val="3208424152"/>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Escenario de inundaciones en la ciudad Esmeralda: Actualización 2</a:t>
            </a:r>
            <a:endParaRPr lang="en-US"/>
          </a:p>
        </p:txBody>
      </p:sp>
      <p:sp>
        <p:nvSpPr>
          <p:cNvPr id="3" name="Content Placeholder 2">
            <a:extLst>
              <a:ext uri="{FF2B5EF4-FFF2-40B4-BE49-F238E27FC236}">
                <a16:creationId xmlns:a16="http://schemas.microsoft.com/office/drawing/2014/main" id="{C0F28E13-B4F0-4D22-882C-D82BD63551B2}"/>
              </a:ext>
            </a:extLst>
          </p:cNvPr>
          <p:cNvSpPr>
            <a:spLocks noGrp="1"/>
          </p:cNvSpPr>
          <p:nvPr>
            <p:ph sz="quarter" idx="13"/>
          </p:nvPr>
        </p:nvSpPr>
        <p:spPr/>
        <p:txBody>
          <a:bodyPr>
            <a:normAutofit fontScale="62500" lnSpcReduction="20000"/>
          </a:bodyPr>
          <a:lstStyle/>
          <a:p>
            <a:pPr fontAlgn="auto">
              <a:spcBef>
                <a:spcPct val="100000"/>
              </a:spcBef>
              <a:spcAft>
                <a:spcPts val="0"/>
              </a:spcAft>
              <a:buSzPct val="99000"/>
              <a:tabLst/>
            </a:pPr>
            <a:r>
              <a:rPr lang="es-ES" kern="1200">
                <a:sym typeface="Arial"/>
              </a:rPr>
              <a:t>El grupo de desalojo reporta que propietarios de vivienda están comenzando a trasladar a sus familias fuera del área. La Cruz Roja Americana ha abierto dos refugios, uno en el auditorio de la Universidad de Lawrence y uno en la escuela intermedia de Lafayette. </a:t>
            </a:r>
          </a:p>
          <a:p>
            <a:pPr fontAlgn="auto">
              <a:spcBef>
                <a:spcPct val="100000"/>
              </a:spcBef>
              <a:spcAft>
                <a:spcPts val="0"/>
              </a:spcAft>
              <a:buSzPct val="99000"/>
              <a:tabLst/>
            </a:pPr>
            <a:r>
              <a:rPr lang="es-ES" kern="1200">
                <a:sym typeface="Arial"/>
              </a:rPr>
              <a:t>El asilo de ancianos está intentando trasladar a 55 pacientes de su centro de enfermería especializada y solicita asistencia de los Servicios Médicos de Emergencia, el Departamento de Bomberos y la compañía de autobuses escolares. </a:t>
            </a:r>
            <a:endParaRPr lang="en-US"/>
          </a:p>
        </p:txBody>
      </p:sp>
      <p:pic>
        <p:nvPicPr>
          <p:cNvPr id="8" name="Content Placeholder 7" descr="A set of four photos Photo 1: (Top left) floodwaters rushing down a city street.  Photo 2: (top right) rising water over city street tha tis calm.  Photo 3: (bottom left) floodwaters up to the bottom of a bridge with several houses sliding into the river bank.  Photo 4: (bottom right) flood waters up to the bottom of a billboard sign showing floating debris.">
            <a:extLst>
              <a:ext uri="{FF2B5EF4-FFF2-40B4-BE49-F238E27FC236}">
                <a16:creationId xmlns:a16="http://schemas.microsoft.com/office/drawing/2014/main" id="{99E3518D-565A-4445-8424-502092E3C381}"/>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2000" y="2110169"/>
            <a:ext cx="4114800" cy="2647187"/>
          </a:xfrm>
          <a:prstGeom prst="rect">
            <a:avLst/>
          </a:prstGeom>
        </p:spPr>
      </p:pic>
      <p:sp>
        <p:nvSpPr>
          <p:cNvPr id="9" name="Slide Number Placeholder 8">
            <a:extLst>
              <a:ext uri="{FF2B5EF4-FFF2-40B4-BE49-F238E27FC236}">
                <a16:creationId xmlns:a16="http://schemas.microsoft.com/office/drawing/2014/main" id="{ADD507E8-9534-4376-9BB9-6E02B9DB27C1}"/>
              </a:ext>
            </a:extLst>
          </p:cNvPr>
          <p:cNvSpPr>
            <a:spLocks noGrp="1"/>
          </p:cNvSpPr>
          <p:nvPr>
            <p:ph type="sldNum" sz="quarter" idx="12"/>
          </p:nvPr>
        </p:nvSpPr>
        <p:spPr/>
        <p:txBody>
          <a:bodyPr/>
          <a:lstStyle/>
          <a:p>
            <a:pPr>
              <a:spcBef>
                <a:spcPts val="100"/>
              </a:spcBef>
              <a:buSzPct val="99000"/>
            </a:pPr>
            <a:fld id="{56656B80-2832-4DB9-9C07-269BE3AF6C8E}" type="slidenum">
              <a:rPr lang="en-US" smtClean="0"/>
              <a:pPr>
                <a:spcBef>
                  <a:spcPts val="100"/>
                </a:spcBef>
                <a:buSzPct val="99000"/>
              </a:pPr>
              <a:t>9</a:t>
            </a:fld>
            <a:endParaRPr lang="en-US"/>
          </a:p>
        </p:txBody>
      </p:sp>
    </p:spTree>
    <p:extLst>
      <p:ext uri="{BB962C8B-B14F-4D97-AF65-F5344CB8AC3E}">
        <p14:creationId xmlns:p14="http://schemas.microsoft.com/office/powerpoint/2010/main" val="5067072"/>
      </p:ext>
    </p:extLst>
  </p:cSld>
  <p:clrMapOvr>
    <a:masterClrMapping/>
  </p:clrMapOvr>
  <p:transition>
    <p:wipe dir="r"/>
  </p:transition>
</p:sld>
</file>

<file path=ppt/theme/theme1.xml><?xml version="1.0" encoding="utf-8"?>
<a:theme xmlns:a="http://schemas.openxmlformats.org/drawingml/2006/main" name="EMI_PPT">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I_PPT_V6.potx" id="{87FA236F-5E7C-4F8D-BD1E-D26C03F4BCD1}" vid="{D5C7932F-4394-40C8-ABE7-3049CD3103A1}"/>
    </a:ext>
  </a:extLst>
</a:theme>
</file>

<file path=docProps/app.xml><?xml version="1.0" encoding="utf-8"?>
<Properties xmlns="http://schemas.openxmlformats.org/officeDocument/2006/extended-properties" xmlns:vt="http://schemas.openxmlformats.org/officeDocument/2006/docPropsVTypes">
  <Template>EMI_PPT_V7</Template>
  <TotalTime>0</TotalTime>
  <Words>2545</Words>
  <Application>Microsoft Office PowerPoint</Application>
  <PresentationFormat>On-screen Show (4:3)</PresentationFormat>
  <Paragraphs>115</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Times New Roman</vt:lpstr>
      <vt:lpstr>Wingdings</vt:lpstr>
      <vt:lpstr>EMI_PPT</vt:lpstr>
      <vt:lpstr>Panorama de la lección 5</vt:lpstr>
      <vt:lpstr>Escenario de inundaciones en la ciudad Esmeralda</vt:lpstr>
      <vt:lpstr>Comprobación de conocimientos</vt:lpstr>
      <vt:lpstr>Comprobación de conocimientos</vt:lpstr>
      <vt:lpstr>Escenario de inundaciones en la ciudad Esmeralda: Actualización 1</vt:lpstr>
      <vt:lpstr>Comprobación de conocimientos</vt:lpstr>
      <vt:lpstr>Comprobación de conocimientos</vt:lpstr>
      <vt:lpstr>Comprobación de conocimientos</vt:lpstr>
      <vt:lpstr>Escenario de inundaciones en la ciudad Esmeralda: Actualización 2</vt:lpstr>
      <vt:lpstr>PowerPoint Presentation</vt:lpstr>
      <vt:lpstr>Comprobación de conocimientos</vt:lpstr>
      <vt:lpstr>Comprobación de conocimientos</vt:lpstr>
      <vt:lpstr>Comprobación de conocimientos</vt:lpstr>
      <vt:lpstr>Escenario de inundaciones en la ciudad Esmeralda: Actualización 3</vt:lpstr>
      <vt:lpstr>Comprobación de conocimientos</vt:lpstr>
      <vt:lpstr>Comprobación de conocimientos</vt:lpstr>
      <vt:lpstr>Escenario de inundaciones en la ciudad Esmeralda: Actualización 4</vt:lpstr>
      <vt:lpstr>Comprobación de conocimientos </vt:lpstr>
      <vt:lpstr>Comprobación de conocimientos</vt:lpstr>
      <vt:lpstr>Resumen de la lección 5</vt:lpstr>
      <vt:lpstr>Resumen del curso</vt:lpstr>
      <vt:lpstr>Instrucciones para el examen final de IS-100.c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2021-09-14T17:07:44Z</dcterms:created>
  <dcterms:modified xsi:type="dcterms:W3CDTF">2021-09-14T18:48:20Z</dcterms:modified>
</cp:coreProperties>
</file>